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65" r:id="rId3"/>
    <p:sldId id="334" r:id="rId4"/>
    <p:sldId id="335" r:id="rId5"/>
    <p:sldId id="336" r:id="rId6"/>
    <p:sldId id="337" r:id="rId7"/>
    <p:sldId id="338" r:id="rId8"/>
    <p:sldId id="366" r:id="rId9"/>
    <p:sldId id="343" r:id="rId10"/>
    <p:sldId id="339" r:id="rId11"/>
    <p:sldId id="340" r:id="rId12"/>
    <p:sldId id="341" r:id="rId13"/>
    <p:sldId id="342" r:id="rId14"/>
    <p:sldId id="368" r:id="rId15"/>
    <p:sldId id="369" r:id="rId16"/>
    <p:sldId id="370" r:id="rId17"/>
    <p:sldId id="371" r:id="rId18"/>
    <p:sldId id="372" r:id="rId19"/>
    <p:sldId id="373" r:id="rId20"/>
    <p:sldId id="367" r:id="rId21"/>
    <p:sldId id="30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518B"/>
    <a:srgbClr val="660066"/>
    <a:srgbClr val="FF81FF"/>
    <a:srgbClr val="CABBB2"/>
    <a:srgbClr val="000000"/>
    <a:srgbClr val="806956"/>
    <a:srgbClr val="FF6600"/>
    <a:srgbClr val="B27FB2"/>
    <a:srgbClr val="FFFF93"/>
    <a:srgbClr val="FFC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4660"/>
  </p:normalViewPr>
  <p:slideViewPr>
    <p:cSldViewPr snapToGrid="0">
      <p:cViewPr>
        <p:scale>
          <a:sx n="100" d="100"/>
          <a:sy n="100" d="100"/>
        </p:scale>
        <p:origin x="1062" y="4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0"/>
            <a:ext cx="12192000" cy="90098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Image result for png phone icon"/>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9281" r="19086"/>
          <a:stretch/>
        </p:blipFill>
        <p:spPr bwMode="auto">
          <a:xfrm>
            <a:off x="7912100" y="144766"/>
            <a:ext cx="258762" cy="41984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userDrawn="1"/>
        </p:nvSpPr>
        <p:spPr>
          <a:xfrm>
            <a:off x="8170862" y="276873"/>
            <a:ext cx="1682721" cy="338554"/>
          </a:xfrm>
          <a:prstGeom prst="rect">
            <a:avLst/>
          </a:prstGeom>
          <a:noFill/>
        </p:spPr>
        <p:txBody>
          <a:bodyPr wrap="square" rtlCol="0">
            <a:spAutoFit/>
          </a:bodyPr>
          <a:lstStyle/>
          <a:p>
            <a:r>
              <a:rPr lang="en-US" sz="1600" b="1" dirty="0" smtClean="0">
                <a:latin typeface="Century Gothic" panose="020B0502020202020204" pitchFamily="34" charset="0"/>
              </a:rPr>
              <a:t>0817.873.5450</a:t>
            </a:r>
            <a:endParaRPr lang="en-US" sz="1050" dirty="0">
              <a:latin typeface="Century Gothic" panose="020B0502020202020204" pitchFamily="34" charset="0"/>
            </a:endParaRPr>
          </a:p>
        </p:txBody>
      </p:sp>
      <p:pic>
        <p:nvPicPr>
          <p:cNvPr id="14" name="Picture 6" descr="Image result for social media icon png"/>
          <p:cNvPicPr>
            <a:picLocks noChangeAspect="1" noChangeArrowheads="1"/>
          </p:cNvPicPr>
          <p:nvPr userDrawn="1"/>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7290" t="10821" r="8015" b="54696"/>
          <a:stretch/>
        </p:blipFill>
        <p:spPr bwMode="auto">
          <a:xfrm>
            <a:off x="9849994" y="225507"/>
            <a:ext cx="1255394" cy="35292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userDrawn="1"/>
        </p:nvSpPr>
        <p:spPr>
          <a:xfrm>
            <a:off x="11603831" y="279866"/>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userDrawn="1"/>
        </p:nvSpPr>
        <p:spPr>
          <a:xfrm>
            <a:off x="11603831" y="392437"/>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userDrawn="1"/>
        </p:nvSpPr>
        <p:spPr>
          <a:xfrm>
            <a:off x="11603831" y="500839"/>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userDrawn="1"/>
        </p:nvPicPr>
        <p:blipFill rotWithShape="1">
          <a:blip r:embed="rId4" cstate="print">
            <a:extLst>
              <a:ext uri="{28A0092B-C50C-407E-A947-70E740481C1C}">
                <a14:useLocalDpi xmlns:a14="http://schemas.microsoft.com/office/drawing/2010/main" val="0"/>
              </a:ext>
            </a:extLst>
          </a:blip>
          <a:srcRect l="10793" t="10509" r="8921" b="7719"/>
          <a:stretch/>
        </p:blipFill>
        <p:spPr>
          <a:xfrm>
            <a:off x="257051" y="109122"/>
            <a:ext cx="698314" cy="711246"/>
          </a:xfrm>
          <a:prstGeom prst="rect">
            <a:avLst/>
          </a:prstGeom>
        </p:spPr>
      </p:pic>
      <p:sp>
        <p:nvSpPr>
          <p:cNvPr id="19" name="TextBox 18"/>
          <p:cNvSpPr txBox="1"/>
          <p:nvPr userDrawn="1"/>
        </p:nvSpPr>
        <p:spPr>
          <a:xfrm>
            <a:off x="1001961" y="144766"/>
            <a:ext cx="2426296" cy="677108"/>
          </a:xfrm>
          <a:prstGeom prst="rect">
            <a:avLst/>
          </a:prstGeom>
          <a:noFill/>
        </p:spPr>
        <p:txBody>
          <a:bodyPr wrap="square" rtlCol="0">
            <a:spAutoFit/>
          </a:bodyPr>
          <a:lstStyle/>
          <a:p>
            <a:r>
              <a:rPr lang="en-US" sz="2400" b="1" dirty="0" smtClean="0">
                <a:solidFill>
                  <a:srgbClr val="660066"/>
                </a:solidFill>
                <a:latin typeface="Century Gothic" panose="020B0502020202020204" pitchFamily="34" charset="0"/>
              </a:rPr>
              <a:t>MIDDLECHASE</a:t>
            </a:r>
          </a:p>
          <a:p>
            <a:r>
              <a:rPr lang="en-US" sz="1400" dirty="0" smtClean="0">
                <a:solidFill>
                  <a:srgbClr val="660066"/>
                </a:solidFill>
                <a:latin typeface="Century Gothic" panose="020B0502020202020204" pitchFamily="34" charset="0"/>
              </a:rPr>
              <a:t>Claim Your City…</a:t>
            </a:r>
            <a:endParaRPr lang="en-US" sz="1400" dirty="0">
              <a:solidFill>
                <a:srgbClr val="660066"/>
              </a:solidFill>
              <a:latin typeface="Century Gothic" panose="020B0502020202020204" pitchFamily="34" charset="0"/>
            </a:endParaRPr>
          </a:p>
        </p:txBody>
      </p:sp>
    </p:spTree>
    <p:extLst>
      <p:ext uri="{BB962C8B-B14F-4D97-AF65-F5344CB8AC3E}">
        <p14:creationId xmlns:p14="http://schemas.microsoft.com/office/powerpoint/2010/main" val="2295305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F6CC2E-7BF1-4C99-A7B0-BF28190AEDD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A48B-4D3A-443C-83E2-32C5E861877D}" type="slidenum">
              <a:rPr lang="en-US" smtClean="0"/>
              <a:t>‹#›</a:t>
            </a:fld>
            <a:endParaRPr lang="en-US"/>
          </a:p>
        </p:txBody>
      </p:sp>
    </p:spTree>
    <p:extLst>
      <p:ext uri="{BB962C8B-B14F-4D97-AF65-F5344CB8AC3E}">
        <p14:creationId xmlns:p14="http://schemas.microsoft.com/office/powerpoint/2010/main" val="3839881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F6CC2E-7BF1-4C99-A7B0-BF28190AEDD8}" type="datetimeFigureOut">
              <a:rPr lang="en-US" smtClean="0"/>
              <a:t>7/8/2019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2BA48B-4D3A-443C-83E2-32C5E861877D}" type="slidenum">
              <a:rPr lang="en-US" smtClean="0"/>
              <a:t>‹#›</a:t>
            </a:fld>
            <a:endParaRPr lang="en-US"/>
          </a:p>
        </p:txBody>
      </p:sp>
    </p:spTree>
    <p:extLst>
      <p:ext uri="{BB962C8B-B14F-4D97-AF65-F5344CB8AC3E}">
        <p14:creationId xmlns:p14="http://schemas.microsoft.com/office/powerpoint/2010/main" val="3821329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1026" name="Picture 2" descr="Image result for world map png"/>
          <p:cNvPicPr>
            <a:picLocks noChangeAspect="1" noChangeArrowheads="1"/>
          </p:cNvPicPr>
          <p:nvPr userDrawn="1"/>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66020" y="3036041"/>
            <a:ext cx="7935795" cy="331815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userDrawn="1"/>
        </p:nvSpPr>
        <p:spPr>
          <a:xfrm>
            <a:off x="0" y="2715984"/>
            <a:ext cx="12192000" cy="3708400"/>
          </a:xfrm>
          <a:prstGeom prst="rect">
            <a:avLst/>
          </a:prstGeom>
          <a:solidFill>
            <a:srgbClr val="66006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6447525"/>
            <a:ext cx="12192000" cy="42498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userDrawn="1"/>
        </p:nvSpPr>
        <p:spPr>
          <a:xfrm>
            <a:off x="9159988" y="3252327"/>
            <a:ext cx="2395087" cy="954107"/>
          </a:xfrm>
          <a:prstGeom prst="rect">
            <a:avLst/>
          </a:prstGeom>
          <a:noFill/>
        </p:spPr>
        <p:txBody>
          <a:bodyPr wrap="square" rtlCol="0">
            <a:spAutoFit/>
          </a:bodyPr>
          <a:lstStyle/>
          <a:p>
            <a:r>
              <a:rPr lang="en-US" sz="1400" b="1" i="0" dirty="0" smtClean="0">
                <a:latin typeface="Century Gothic" panose="020B0502020202020204" pitchFamily="34" charset="0"/>
              </a:rPr>
              <a:t>About Us</a:t>
            </a:r>
          </a:p>
          <a:p>
            <a:r>
              <a:rPr lang="en-US" sz="1400" b="1" i="0" dirty="0" smtClean="0">
                <a:latin typeface="Century Gothic" panose="020B0502020202020204" pitchFamily="34" charset="0"/>
              </a:rPr>
              <a:t>Reservation</a:t>
            </a:r>
          </a:p>
          <a:p>
            <a:r>
              <a:rPr lang="en-US" sz="1400" b="1" i="0" dirty="0" smtClean="0">
                <a:latin typeface="Century Gothic" panose="020B0502020202020204" pitchFamily="34" charset="0"/>
              </a:rPr>
              <a:t>Careers</a:t>
            </a:r>
          </a:p>
          <a:p>
            <a:r>
              <a:rPr lang="en-US" sz="1400" b="1" i="0" dirty="0" smtClean="0">
                <a:latin typeface="Century Gothic" panose="020B0502020202020204" pitchFamily="34" charset="0"/>
              </a:rPr>
              <a:t>FAQ</a:t>
            </a:r>
            <a:endParaRPr lang="en-US" sz="1100" dirty="0">
              <a:latin typeface="Century Gothic" panose="020B0502020202020204" pitchFamily="34" charset="0"/>
            </a:endParaRPr>
          </a:p>
        </p:txBody>
      </p:sp>
      <p:pic>
        <p:nvPicPr>
          <p:cNvPr id="24" name="Picture 23"/>
          <p:cNvPicPr>
            <a:picLocks noChangeAspect="1"/>
          </p:cNvPicPr>
          <p:nvPr userDrawn="1"/>
        </p:nvPicPr>
        <p:blipFill rotWithShape="1">
          <a:blip r:embed="rId3" cstate="print">
            <a:extLst>
              <a:ext uri="{28A0092B-C50C-407E-A947-70E740481C1C}">
                <a14:useLocalDpi xmlns:a14="http://schemas.microsoft.com/office/drawing/2010/main" val="0"/>
              </a:ext>
            </a:extLst>
          </a:blip>
          <a:srcRect l="10793" t="10509" r="8921" b="7719"/>
          <a:stretch/>
        </p:blipFill>
        <p:spPr>
          <a:xfrm>
            <a:off x="681221" y="2928673"/>
            <a:ext cx="619724" cy="631200"/>
          </a:xfrm>
          <a:prstGeom prst="rect">
            <a:avLst/>
          </a:prstGeom>
        </p:spPr>
      </p:pic>
      <p:sp>
        <p:nvSpPr>
          <p:cNvPr id="25" name="TextBox 24"/>
          <p:cNvSpPr txBox="1"/>
          <p:nvPr userDrawn="1"/>
        </p:nvSpPr>
        <p:spPr>
          <a:xfrm>
            <a:off x="1316218" y="2969064"/>
            <a:ext cx="2189776" cy="584775"/>
          </a:xfrm>
          <a:prstGeom prst="rect">
            <a:avLst/>
          </a:prstGeom>
          <a:noFill/>
        </p:spPr>
        <p:txBody>
          <a:bodyPr wrap="square" rtlCol="0">
            <a:spAutoFit/>
          </a:bodyPr>
          <a:lstStyle/>
          <a:p>
            <a:r>
              <a:rPr lang="en-US" sz="2000" b="1" dirty="0" smtClean="0">
                <a:solidFill>
                  <a:schemeClr val="bg1"/>
                </a:solidFill>
                <a:latin typeface="Century Gothic" panose="020B0502020202020204" pitchFamily="34" charset="0"/>
              </a:rPr>
              <a:t>MIDDLECHASE</a:t>
            </a:r>
          </a:p>
          <a:p>
            <a:r>
              <a:rPr lang="en-US" sz="1200" dirty="0" smtClean="0">
                <a:solidFill>
                  <a:schemeClr val="bg1"/>
                </a:solidFill>
                <a:latin typeface="Century Gothic" panose="020B0502020202020204" pitchFamily="34" charset="0"/>
              </a:rPr>
              <a:t>Claim Your City…</a:t>
            </a:r>
            <a:endParaRPr lang="en-US" sz="1200" dirty="0">
              <a:solidFill>
                <a:schemeClr val="bg1"/>
              </a:solidFill>
              <a:latin typeface="Century Gothic" panose="020B0502020202020204" pitchFamily="34" charset="0"/>
            </a:endParaRPr>
          </a:p>
        </p:txBody>
      </p:sp>
      <p:cxnSp>
        <p:nvCxnSpPr>
          <p:cNvPr id="26" name="Straight Connector 25"/>
          <p:cNvCxnSpPr/>
          <p:nvPr userDrawn="1"/>
        </p:nvCxnSpPr>
        <p:spPr>
          <a:xfrm>
            <a:off x="9159989" y="3247000"/>
            <a:ext cx="2345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userDrawn="1"/>
        </p:nvSpPr>
        <p:spPr>
          <a:xfrm>
            <a:off x="9110608" y="2881245"/>
            <a:ext cx="2395086" cy="369332"/>
          </a:xfrm>
          <a:prstGeom prst="rect">
            <a:avLst/>
          </a:prstGeom>
          <a:noFill/>
        </p:spPr>
        <p:txBody>
          <a:bodyPr wrap="square" rtlCol="0">
            <a:spAutoFit/>
          </a:bodyPr>
          <a:lstStyle/>
          <a:p>
            <a:r>
              <a:rPr lang="en-US" sz="1800" b="1" dirty="0" smtClean="0">
                <a:solidFill>
                  <a:schemeClr val="bg1"/>
                </a:solidFill>
                <a:latin typeface="Century Gothic" panose="020B0502020202020204" pitchFamily="34" charset="0"/>
              </a:rPr>
              <a:t>Company</a:t>
            </a:r>
            <a:endParaRPr lang="en-US" sz="1100" b="1" dirty="0">
              <a:solidFill>
                <a:schemeClr val="bg1"/>
              </a:solidFill>
              <a:latin typeface="Century Gothic" panose="020B0502020202020204" pitchFamily="34" charset="0"/>
            </a:endParaRPr>
          </a:p>
        </p:txBody>
      </p:sp>
      <p:sp>
        <p:nvSpPr>
          <p:cNvPr id="43" name="TextBox 42"/>
          <p:cNvSpPr txBox="1"/>
          <p:nvPr userDrawn="1"/>
        </p:nvSpPr>
        <p:spPr>
          <a:xfrm>
            <a:off x="3274862" y="6527230"/>
            <a:ext cx="5885126" cy="261610"/>
          </a:xfrm>
          <a:prstGeom prst="rect">
            <a:avLst/>
          </a:prstGeom>
          <a:noFill/>
        </p:spPr>
        <p:txBody>
          <a:bodyPr wrap="square" rtlCol="0">
            <a:spAutoFit/>
          </a:bodyPr>
          <a:lstStyle/>
          <a:p>
            <a:pPr algn="ctr"/>
            <a:r>
              <a:rPr lang="en-US" sz="1050" b="0" i="0" dirty="0" smtClean="0">
                <a:latin typeface="Century Gothic" panose="020B0502020202020204" pitchFamily="34" charset="0"/>
              </a:rPr>
              <a:t>© 2019 –</a:t>
            </a:r>
            <a:r>
              <a:rPr lang="en-US" sz="1050" b="0" i="0" baseline="0" dirty="0" smtClean="0">
                <a:latin typeface="Century Gothic" panose="020B0502020202020204" pitchFamily="34" charset="0"/>
              </a:rPr>
              <a:t> </a:t>
            </a:r>
            <a:r>
              <a:rPr lang="en-US" sz="1050" b="0" i="0" dirty="0" err="1" smtClean="0">
                <a:latin typeface="Century Gothic" panose="020B0502020202020204" pitchFamily="34" charset="0"/>
              </a:rPr>
              <a:t>Middlechase</a:t>
            </a:r>
            <a:r>
              <a:rPr lang="en-US" sz="1050" b="0" i="0" dirty="0" smtClean="0">
                <a:latin typeface="Century Gothic" panose="020B0502020202020204" pitchFamily="34" charset="0"/>
              </a:rPr>
              <a:t> Property LLC A Subsidiary Of </a:t>
            </a:r>
            <a:r>
              <a:rPr lang="en-US" sz="1050" b="0" i="0" dirty="0" err="1" smtClean="0">
                <a:latin typeface="Century Gothic" panose="020B0502020202020204" pitchFamily="34" charset="0"/>
              </a:rPr>
              <a:t>Arkbridge</a:t>
            </a:r>
            <a:r>
              <a:rPr lang="en-US" sz="1050" b="0" i="0" dirty="0" smtClean="0">
                <a:latin typeface="Century Gothic" panose="020B0502020202020204" pitchFamily="34" charset="0"/>
              </a:rPr>
              <a:t> Integrated Limited</a:t>
            </a:r>
            <a:endParaRPr lang="en-US" sz="900" b="0" dirty="0">
              <a:latin typeface="Century Gothic" panose="020B0502020202020204" pitchFamily="34" charset="0"/>
            </a:endParaRPr>
          </a:p>
        </p:txBody>
      </p:sp>
      <p:sp>
        <p:nvSpPr>
          <p:cNvPr id="45" name="TextBox 44"/>
          <p:cNvSpPr txBox="1"/>
          <p:nvPr userDrawn="1"/>
        </p:nvSpPr>
        <p:spPr>
          <a:xfrm>
            <a:off x="612238" y="3649550"/>
            <a:ext cx="3371601" cy="1384995"/>
          </a:xfrm>
          <a:prstGeom prst="rect">
            <a:avLst/>
          </a:prstGeom>
          <a:noFill/>
        </p:spPr>
        <p:txBody>
          <a:bodyPr wrap="square" rtlCol="0">
            <a:spAutoFit/>
          </a:bodyPr>
          <a:lstStyle/>
          <a:p>
            <a:r>
              <a:rPr lang="en-US" sz="1400" b="1" dirty="0" err="1" smtClean="0">
                <a:latin typeface="Century Gothic" panose="020B0502020202020204" pitchFamily="34" charset="0"/>
              </a:rPr>
              <a:t>Middlechase</a:t>
            </a:r>
            <a:r>
              <a:rPr lang="en-US" sz="1400" dirty="0" smtClean="0">
                <a:latin typeface="Century Gothic" panose="020B0502020202020204" pitchFamily="34" charset="0"/>
              </a:rPr>
              <a:t> is an award winning international property developer, specializing in emerging property income markets and is currently pioneering niche and iconic projects in Nigeria and Africa. </a:t>
            </a:r>
            <a:endParaRPr lang="en-US" sz="1400" dirty="0">
              <a:latin typeface="Century Gothic" panose="020B0502020202020204" pitchFamily="34" charset="0"/>
            </a:endParaRPr>
          </a:p>
        </p:txBody>
      </p:sp>
      <p:pic>
        <p:nvPicPr>
          <p:cNvPr id="35" name="Picture 6" descr="Image result for social media icon png"/>
          <p:cNvPicPr>
            <a:picLocks noChangeAspect="1" noChangeArrowheads="1"/>
          </p:cNvPicPr>
          <p:nvPr userDrawn="1"/>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290" t="10821" r="8015" b="54696"/>
          <a:stretch/>
        </p:blipFill>
        <p:spPr bwMode="auto">
          <a:xfrm>
            <a:off x="719485" y="5623668"/>
            <a:ext cx="1342807" cy="377498"/>
          </a:xfrm>
          <a:prstGeom prst="rect">
            <a:avLst/>
          </a:prstGeom>
          <a:noFill/>
          <a:extLst>
            <a:ext uri="{909E8E84-426E-40DD-AFC4-6F175D3DCCD1}">
              <a14:hiddenFill xmlns:a14="http://schemas.microsoft.com/office/drawing/2010/main">
                <a:solidFill>
                  <a:srgbClr val="FFFFFF"/>
                </a:solidFill>
              </a14:hiddenFill>
            </a:ext>
          </a:extLst>
        </p:spPr>
      </p:pic>
      <p:sp>
        <p:nvSpPr>
          <p:cNvPr id="39" name="Rounded Rectangle 38"/>
          <p:cNvSpPr/>
          <p:nvPr userDrawn="1"/>
        </p:nvSpPr>
        <p:spPr>
          <a:xfrm>
            <a:off x="4892943" y="3673184"/>
            <a:ext cx="3048000" cy="400050"/>
          </a:xfrm>
          <a:prstGeom prst="roundRect">
            <a:avLst/>
          </a:prstGeom>
          <a:solidFill>
            <a:srgbClr val="FFFF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userDrawn="1"/>
        </p:nvSpPr>
        <p:spPr>
          <a:xfrm>
            <a:off x="4892943" y="3734914"/>
            <a:ext cx="2026145" cy="276999"/>
          </a:xfrm>
          <a:prstGeom prst="rect">
            <a:avLst/>
          </a:prstGeom>
          <a:noFill/>
        </p:spPr>
        <p:txBody>
          <a:bodyPr wrap="square" rtlCol="0">
            <a:spAutoFit/>
          </a:bodyPr>
          <a:lstStyle/>
          <a:p>
            <a:r>
              <a:rPr lang="en-US" sz="1200" b="0" dirty="0">
                <a:solidFill>
                  <a:schemeClr val="bg1">
                    <a:lumMod val="65000"/>
                  </a:schemeClr>
                </a:solidFill>
                <a:latin typeface="Century Gothic" panose="020B0502020202020204" pitchFamily="34" charset="0"/>
                <a:ea typeface="Verdana" panose="020B0604030504040204" pitchFamily="34" charset="0"/>
                <a:cs typeface="Verdana" panose="020B0604030504040204" pitchFamily="34" charset="0"/>
              </a:rPr>
              <a:t>Enter Your Email Address</a:t>
            </a:r>
            <a:endParaRPr lang="en-US" sz="1100" b="0" dirty="0">
              <a:solidFill>
                <a:schemeClr val="bg1">
                  <a:lumMod val="65000"/>
                </a:schemeClr>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46" name="Rounded Rectangle 45"/>
          <p:cNvSpPr/>
          <p:nvPr userDrawn="1"/>
        </p:nvSpPr>
        <p:spPr>
          <a:xfrm>
            <a:off x="6919087" y="3673184"/>
            <a:ext cx="1031315" cy="400050"/>
          </a:xfrm>
          <a:prstGeom prst="roundRect">
            <a:avLst/>
          </a:prstGeom>
          <a:solidFill>
            <a:srgbClr val="66006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userDrawn="1"/>
        </p:nvSpPr>
        <p:spPr>
          <a:xfrm>
            <a:off x="6927919" y="3734709"/>
            <a:ext cx="1004192" cy="276999"/>
          </a:xfrm>
          <a:prstGeom prst="rect">
            <a:avLst/>
          </a:prstGeom>
          <a:noFill/>
        </p:spPr>
        <p:txBody>
          <a:bodyPr wrap="square" rtlCol="0">
            <a:spAutoFit/>
          </a:bodyPr>
          <a:lstStyle/>
          <a:p>
            <a:pPr algn="ctr"/>
            <a:r>
              <a:rPr lang="en-US" sz="1200" b="1" dirty="0" smtClean="0">
                <a:solidFill>
                  <a:schemeClr val="bg1"/>
                </a:solidFill>
                <a:latin typeface="Century Gothic" panose="020B0502020202020204" pitchFamily="34" charset="0"/>
                <a:ea typeface="Verdana" panose="020B0604030504040204" pitchFamily="34" charset="0"/>
                <a:cs typeface="Verdana" panose="020B0604030504040204" pitchFamily="34" charset="0"/>
              </a:rPr>
              <a:t>Subscribe</a:t>
            </a:r>
            <a:endParaRPr lang="en-US" sz="1100" b="1" dirty="0">
              <a:solidFill>
                <a:schemeClr val="bg1"/>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51" name="TextBox 50"/>
          <p:cNvSpPr txBox="1"/>
          <p:nvPr userDrawn="1"/>
        </p:nvSpPr>
        <p:spPr>
          <a:xfrm>
            <a:off x="5096964" y="2851375"/>
            <a:ext cx="2240922" cy="369332"/>
          </a:xfrm>
          <a:prstGeom prst="rect">
            <a:avLst/>
          </a:prstGeom>
          <a:noFill/>
        </p:spPr>
        <p:txBody>
          <a:bodyPr wrap="square" rtlCol="0">
            <a:spAutoFit/>
          </a:bodyPr>
          <a:lstStyle/>
          <a:p>
            <a:pPr algn="ctr"/>
            <a:r>
              <a:rPr lang="en-US" sz="1800" b="1" dirty="0" smtClean="0">
                <a:solidFill>
                  <a:schemeClr val="bg1"/>
                </a:solidFill>
                <a:latin typeface="Century Gothic" panose="020B0502020202020204" pitchFamily="34" charset="0"/>
                <a:ea typeface="Verdana" panose="020B0604030504040204" pitchFamily="34" charset="0"/>
                <a:cs typeface="Verdana" panose="020B0604030504040204" pitchFamily="34" charset="0"/>
              </a:rPr>
              <a:t>Newsletter</a:t>
            </a:r>
            <a:r>
              <a:rPr lang="en-US" sz="1800" b="1" baseline="0" dirty="0">
                <a:solidFill>
                  <a:schemeClr val="bg1"/>
                </a:solidFill>
                <a:latin typeface="Century Gothic" panose="020B0502020202020204" pitchFamily="34" charset="0"/>
                <a:ea typeface="Verdana" panose="020B0604030504040204" pitchFamily="34" charset="0"/>
                <a:cs typeface="Verdana" panose="020B0604030504040204" pitchFamily="34" charset="0"/>
              </a:rPr>
              <a:t> </a:t>
            </a:r>
            <a:endParaRPr lang="en-US" sz="1800" b="1" dirty="0" smtClean="0">
              <a:solidFill>
                <a:schemeClr val="bg1"/>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52" name="TextBox 51"/>
          <p:cNvSpPr txBox="1"/>
          <p:nvPr userDrawn="1"/>
        </p:nvSpPr>
        <p:spPr>
          <a:xfrm>
            <a:off x="4525190" y="3187885"/>
            <a:ext cx="3670628" cy="461665"/>
          </a:xfrm>
          <a:prstGeom prst="rect">
            <a:avLst/>
          </a:prstGeom>
          <a:noFill/>
        </p:spPr>
        <p:txBody>
          <a:bodyPr wrap="square" rtlCol="0">
            <a:spAutoFit/>
          </a:bodyPr>
          <a:lstStyle/>
          <a:p>
            <a:pPr algn="ctr"/>
            <a:r>
              <a:rPr lang="en-US" sz="1200" b="1" dirty="0" smtClean="0">
                <a:latin typeface="Century Gothic" panose="020B0502020202020204" pitchFamily="34" charset="0"/>
              </a:rPr>
              <a:t>Subscribe to our newsletter and get up-to-date</a:t>
            </a:r>
            <a:r>
              <a:rPr lang="en-US" sz="1200" b="1" baseline="0" dirty="0" smtClean="0">
                <a:latin typeface="Century Gothic" panose="020B0502020202020204" pitchFamily="34" charset="0"/>
              </a:rPr>
              <a:t> information on our products and services</a:t>
            </a:r>
            <a:endParaRPr lang="en-US" sz="1200" b="1" dirty="0">
              <a:latin typeface="Century Gothic" panose="020B0502020202020204" pitchFamily="34" charset="0"/>
            </a:endParaRPr>
          </a:p>
        </p:txBody>
      </p:sp>
      <p:sp>
        <p:nvSpPr>
          <p:cNvPr id="53" name="TextBox 52"/>
          <p:cNvSpPr txBox="1"/>
          <p:nvPr userDrawn="1"/>
        </p:nvSpPr>
        <p:spPr>
          <a:xfrm>
            <a:off x="681221" y="5190141"/>
            <a:ext cx="1998291" cy="369332"/>
          </a:xfrm>
          <a:prstGeom prst="rect">
            <a:avLst/>
          </a:prstGeom>
          <a:noFill/>
        </p:spPr>
        <p:txBody>
          <a:bodyPr wrap="square" rtlCol="0">
            <a:spAutoFit/>
          </a:bodyPr>
          <a:lstStyle/>
          <a:p>
            <a:r>
              <a:rPr lang="en-US" sz="1800" b="1" dirty="0" smtClean="0">
                <a:solidFill>
                  <a:schemeClr val="bg1"/>
                </a:solidFill>
                <a:latin typeface="Century Gothic" panose="020B0502020202020204" pitchFamily="34" charset="0"/>
              </a:rPr>
              <a:t>Connect </a:t>
            </a:r>
            <a:endParaRPr lang="en-US" sz="1100" b="1" dirty="0">
              <a:solidFill>
                <a:schemeClr val="bg1"/>
              </a:solidFill>
              <a:latin typeface="Century Gothic" panose="020B0502020202020204" pitchFamily="34" charset="0"/>
            </a:endParaRPr>
          </a:p>
        </p:txBody>
      </p:sp>
      <p:cxnSp>
        <p:nvCxnSpPr>
          <p:cNvPr id="54" name="Straight Connector 53"/>
          <p:cNvCxnSpPr/>
          <p:nvPr userDrawn="1"/>
        </p:nvCxnSpPr>
        <p:spPr>
          <a:xfrm>
            <a:off x="735055" y="5554766"/>
            <a:ext cx="2345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userDrawn="1"/>
        </p:nvSpPr>
        <p:spPr>
          <a:xfrm>
            <a:off x="5230812" y="4607625"/>
            <a:ext cx="2579951" cy="1815882"/>
          </a:xfrm>
          <a:prstGeom prst="rect">
            <a:avLst/>
          </a:prstGeom>
          <a:noFill/>
        </p:spPr>
        <p:txBody>
          <a:bodyPr wrap="square" rtlCol="0">
            <a:spAutoFit/>
          </a:bodyPr>
          <a:lstStyle/>
          <a:p>
            <a:r>
              <a:rPr lang="en-US" sz="1400" b="1" i="0" dirty="0" smtClean="0">
                <a:latin typeface="Century Gothic" panose="020B0502020202020204" pitchFamily="34" charset="0"/>
              </a:rPr>
              <a:t>Head</a:t>
            </a:r>
            <a:r>
              <a:rPr lang="en-US" sz="1400" b="1" i="0" baseline="0" dirty="0" smtClean="0">
                <a:latin typeface="Century Gothic" panose="020B0502020202020204" pitchFamily="34" charset="0"/>
              </a:rPr>
              <a:t> Office</a:t>
            </a:r>
            <a:endParaRPr lang="en-US" sz="1200" b="1" i="1" dirty="0" smtClean="0">
              <a:latin typeface="Century Gothic" panose="020B0502020202020204" pitchFamily="34" charset="0"/>
            </a:endParaRPr>
          </a:p>
          <a:p>
            <a:r>
              <a:rPr lang="en-US" sz="1200" dirty="0" smtClean="0">
                <a:latin typeface="Century Gothic" panose="020B0502020202020204" pitchFamily="34" charset="0"/>
              </a:rPr>
              <a:t>3</a:t>
            </a:r>
            <a:r>
              <a:rPr lang="en-US" sz="1200" baseline="30000" dirty="0" smtClean="0">
                <a:latin typeface="Century Gothic" panose="020B0502020202020204" pitchFamily="34" charset="0"/>
              </a:rPr>
              <a:t>rd</a:t>
            </a:r>
            <a:r>
              <a:rPr lang="en-US" sz="1200" dirty="0" smtClean="0">
                <a:latin typeface="Century Gothic" panose="020B0502020202020204" pitchFamily="34" charset="0"/>
              </a:rPr>
              <a:t> Floor, Viewpoint Plaza,</a:t>
            </a:r>
          </a:p>
          <a:p>
            <a:r>
              <a:rPr lang="en-US" sz="1200" dirty="0" smtClean="0">
                <a:latin typeface="Century Gothic" panose="020B0502020202020204" pitchFamily="34" charset="0"/>
              </a:rPr>
              <a:t>KM 16, </a:t>
            </a:r>
            <a:r>
              <a:rPr lang="en-US" sz="1200" dirty="0" err="1" smtClean="0">
                <a:latin typeface="Century Gothic" panose="020B0502020202020204" pitchFamily="34" charset="0"/>
              </a:rPr>
              <a:t>Lekki-Epe</a:t>
            </a:r>
            <a:r>
              <a:rPr lang="en-US" sz="1200" dirty="0" smtClean="0">
                <a:latin typeface="Century Gothic" panose="020B0502020202020204" pitchFamily="34" charset="0"/>
              </a:rPr>
              <a:t> Expressway</a:t>
            </a:r>
          </a:p>
          <a:p>
            <a:r>
              <a:rPr lang="en-US" sz="1200" dirty="0" smtClean="0">
                <a:latin typeface="Century Gothic" panose="020B0502020202020204" pitchFamily="34" charset="0"/>
              </a:rPr>
              <a:t>Along </a:t>
            </a:r>
            <a:r>
              <a:rPr lang="en-US" sz="1200" dirty="0">
                <a:latin typeface="Century Gothic" panose="020B0502020202020204" pitchFamily="34" charset="0"/>
              </a:rPr>
              <a:t>NEPA </a:t>
            </a:r>
            <a:r>
              <a:rPr lang="en-US" sz="1200" dirty="0" smtClean="0">
                <a:latin typeface="Century Gothic" panose="020B0502020202020204" pitchFamily="34" charset="0"/>
              </a:rPr>
              <a:t>Road,</a:t>
            </a:r>
          </a:p>
          <a:p>
            <a:r>
              <a:rPr lang="en-US" sz="1200" dirty="0" smtClean="0">
                <a:latin typeface="Century Gothic" panose="020B0502020202020204" pitchFamily="34" charset="0"/>
              </a:rPr>
              <a:t>Opp. Jubilee Bridge,</a:t>
            </a:r>
            <a:endParaRPr lang="en-US" sz="1200" dirty="0">
              <a:latin typeface="Century Gothic" panose="020B0502020202020204" pitchFamily="34" charset="0"/>
            </a:endParaRPr>
          </a:p>
          <a:p>
            <a:r>
              <a:rPr lang="en-US" sz="1200" dirty="0" err="1" smtClean="0">
                <a:latin typeface="Century Gothic" panose="020B0502020202020204" pitchFamily="34" charset="0"/>
              </a:rPr>
              <a:t>Ajah</a:t>
            </a:r>
            <a:r>
              <a:rPr lang="en-US" sz="1200" dirty="0">
                <a:latin typeface="Century Gothic" panose="020B0502020202020204" pitchFamily="34" charset="0"/>
              </a:rPr>
              <a:t>, </a:t>
            </a:r>
            <a:r>
              <a:rPr lang="en-US" sz="1200" dirty="0" smtClean="0">
                <a:latin typeface="Century Gothic" panose="020B0502020202020204" pitchFamily="34" charset="0"/>
              </a:rPr>
              <a:t>Lagos State</a:t>
            </a:r>
          </a:p>
          <a:p>
            <a:endParaRPr lang="en-US" sz="1200" dirty="0" smtClean="0">
              <a:latin typeface="Century Gothic" panose="020B0502020202020204" pitchFamily="34" charset="0"/>
            </a:endParaRPr>
          </a:p>
          <a:p>
            <a:r>
              <a:rPr lang="en-US" sz="1400" b="1" i="0" kern="1200" baseline="0" dirty="0" smtClean="0">
                <a:solidFill>
                  <a:schemeClr val="tx1"/>
                </a:solidFill>
                <a:latin typeface="Century Gothic" panose="020B0502020202020204" pitchFamily="34" charset="0"/>
                <a:ea typeface="+mn-ea"/>
                <a:cs typeface="+mn-cs"/>
              </a:rPr>
              <a:t>Email</a:t>
            </a:r>
          </a:p>
          <a:p>
            <a:r>
              <a:rPr lang="en-US" sz="1200" dirty="0" smtClean="0">
                <a:latin typeface="Century Gothic" panose="020B0502020202020204" pitchFamily="34" charset="0"/>
              </a:rPr>
              <a:t>info@middlechase.com</a:t>
            </a:r>
            <a:endParaRPr lang="en-US" sz="1100" dirty="0">
              <a:latin typeface="Century Gothic" panose="020B0502020202020204" pitchFamily="34" charset="0"/>
            </a:endParaRPr>
          </a:p>
        </p:txBody>
      </p:sp>
      <p:cxnSp>
        <p:nvCxnSpPr>
          <p:cNvPr id="56" name="Straight Connector 55"/>
          <p:cNvCxnSpPr/>
          <p:nvPr userDrawn="1"/>
        </p:nvCxnSpPr>
        <p:spPr>
          <a:xfrm>
            <a:off x="5230813" y="4602298"/>
            <a:ext cx="2345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userDrawn="1"/>
        </p:nvSpPr>
        <p:spPr>
          <a:xfrm>
            <a:off x="5181432" y="4236543"/>
            <a:ext cx="2395086" cy="369332"/>
          </a:xfrm>
          <a:prstGeom prst="rect">
            <a:avLst/>
          </a:prstGeom>
          <a:noFill/>
        </p:spPr>
        <p:txBody>
          <a:bodyPr wrap="square" rtlCol="0">
            <a:spAutoFit/>
          </a:bodyPr>
          <a:lstStyle/>
          <a:p>
            <a:r>
              <a:rPr lang="en-US" sz="1800" b="1" dirty="0" smtClean="0">
                <a:solidFill>
                  <a:schemeClr val="bg1"/>
                </a:solidFill>
                <a:latin typeface="Century Gothic" panose="020B0502020202020204" pitchFamily="34" charset="0"/>
              </a:rPr>
              <a:t>Contact</a:t>
            </a:r>
            <a:endParaRPr lang="en-US" sz="1100" b="1" dirty="0">
              <a:solidFill>
                <a:schemeClr val="bg1"/>
              </a:solidFill>
              <a:latin typeface="Century Gothic" panose="020B0502020202020204" pitchFamily="34" charset="0"/>
            </a:endParaRPr>
          </a:p>
        </p:txBody>
      </p:sp>
      <p:sp>
        <p:nvSpPr>
          <p:cNvPr id="58" name="TextBox 57"/>
          <p:cNvSpPr txBox="1"/>
          <p:nvPr userDrawn="1"/>
        </p:nvSpPr>
        <p:spPr>
          <a:xfrm>
            <a:off x="9203597" y="5018399"/>
            <a:ext cx="2395087" cy="738664"/>
          </a:xfrm>
          <a:prstGeom prst="rect">
            <a:avLst/>
          </a:prstGeom>
          <a:noFill/>
        </p:spPr>
        <p:txBody>
          <a:bodyPr wrap="square" rtlCol="0">
            <a:spAutoFit/>
          </a:bodyPr>
          <a:lstStyle/>
          <a:p>
            <a:r>
              <a:rPr lang="en-US" sz="1400" b="1" i="0" dirty="0" smtClean="0">
                <a:latin typeface="Century Gothic" panose="020B0502020202020204" pitchFamily="34" charset="0"/>
              </a:rPr>
              <a:t>Property Baron Network</a:t>
            </a:r>
          </a:p>
          <a:p>
            <a:r>
              <a:rPr lang="en-US" sz="1400" b="1" i="0" dirty="0" smtClean="0">
                <a:latin typeface="Century Gothic" panose="020B0502020202020204" pitchFamily="34" charset="0"/>
              </a:rPr>
              <a:t>Media &amp; Events</a:t>
            </a:r>
          </a:p>
          <a:p>
            <a:r>
              <a:rPr lang="en-US" sz="1400" b="1" i="0" dirty="0" smtClean="0">
                <a:latin typeface="Century Gothic" panose="020B0502020202020204" pitchFamily="34" charset="0"/>
              </a:rPr>
              <a:t>Blog</a:t>
            </a:r>
          </a:p>
        </p:txBody>
      </p:sp>
      <p:cxnSp>
        <p:nvCxnSpPr>
          <p:cNvPr id="59" name="Straight Connector 58"/>
          <p:cNvCxnSpPr/>
          <p:nvPr userDrawn="1"/>
        </p:nvCxnSpPr>
        <p:spPr>
          <a:xfrm>
            <a:off x="9203598" y="5013072"/>
            <a:ext cx="23457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userDrawn="1"/>
        </p:nvSpPr>
        <p:spPr>
          <a:xfrm>
            <a:off x="9154217" y="4647317"/>
            <a:ext cx="2395086" cy="369332"/>
          </a:xfrm>
          <a:prstGeom prst="rect">
            <a:avLst/>
          </a:prstGeom>
          <a:noFill/>
        </p:spPr>
        <p:txBody>
          <a:bodyPr wrap="square" rtlCol="0">
            <a:spAutoFit/>
          </a:bodyPr>
          <a:lstStyle/>
          <a:p>
            <a:r>
              <a:rPr lang="en-US" sz="1800" b="1" dirty="0" smtClean="0">
                <a:solidFill>
                  <a:schemeClr val="bg1"/>
                </a:solidFill>
                <a:latin typeface="Century Gothic" panose="020B0502020202020204" pitchFamily="34" charset="0"/>
              </a:rPr>
              <a:t>Resources</a:t>
            </a:r>
            <a:endParaRPr lang="en-US" sz="11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38374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Donut 1"/>
          <p:cNvSpPr/>
          <p:nvPr userDrawn="1"/>
        </p:nvSpPr>
        <p:spPr>
          <a:xfrm>
            <a:off x="6141171" y="3020738"/>
            <a:ext cx="1298494" cy="1287887"/>
          </a:xfrm>
          <a:prstGeom prst="donut">
            <a:avLst/>
          </a:prstGeom>
          <a:solidFill>
            <a:srgbClr val="FF8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Donut 2"/>
          <p:cNvSpPr/>
          <p:nvPr userDrawn="1"/>
        </p:nvSpPr>
        <p:spPr>
          <a:xfrm>
            <a:off x="722946" y="1378636"/>
            <a:ext cx="1958337" cy="1942340"/>
          </a:xfrm>
          <a:prstGeom prst="donut">
            <a:avLst>
              <a:gd name="adj" fmla="val 9108"/>
            </a:avLst>
          </a:prstGeom>
          <a:solidFill>
            <a:srgbClr val="FFF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Donut 3"/>
          <p:cNvSpPr/>
          <p:nvPr userDrawn="1"/>
        </p:nvSpPr>
        <p:spPr>
          <a:xfrm>
            <a:off x="988706" y="1641655"/>
            <a:ext cx="1428508" cy="1416839"/>
          </a:xfrm>
          <a:prstGeom prst="donut">
            <a:avLst>
              <a:gd name="adj" fmla="val 9108"/>
            </a:avLst>
          </a:prstGeom>
          <a:solidFill>
            <a:srgbClr val="FF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Donut 4"/>
          <p:cNvSpPr/>
          <p:nvPr userDrawn="1"/>
        </p:nvSpPr>
        <p:spPr>
          <a:xfrm>
            <a:off x="10813341" y="5048518"/>
            <a:ext cx="790490" cy="784033"/>
          </a:xfrm>
          <a:prstGeom prst="donut">
            <a:avLst>
              <a:gd name="adj" fmla="val 17762"/>
            </a:avLst>
          </a:prstGeom>
          <a:solidFill>
            <a:srgbClr val="FF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nut 5"/>
          <p:cNvSpPr/>
          <p:nvPr userDrawn="1"/>
        </p:nvSpPr>
        <p:spPr>
          <a:xfrm>
            <a:off x="7316622" y="2227882"/>
            <a:ext cx="790490" cy="784033"/>
          </a:xfrm>
          <a:prstGeom prst="donut">
            <a:avLst>
              <a:gd name="adj" fmla="val 17762"/>
            </a:avLst>
          </a:prstGeom>
          <a:solidFill>
            <a:srgbClr val="FFC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p:cNvSpPr/>
          <p:nvPr userDrawn="1"/>
        </p:nvSpPr>
        <p:spPr>
          <a:xfrm>
            <a:off x="6044054" y="1178079"/>
            <a:ext cx="790490" cy="784033"/>
          </a:xfrm>
          <a:prstGeom prst="donut">
            <a:avLst>
              <a:gd name="adj" fmla="val 1776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userDrawn="1"/>
        </p:nvSpPr>
        <p:spPr>
          <a:xfrm>
            <a:off x="11277104" y="4023524"/>
            <a:ext cx="790490" cy="784033"/>
          </a:xfrm>
          <a:prstGeom prst="donut">
            <a:avLst>
              <a:gd name="adj" fmla="val 1776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userDrawn="1"/>
        </p:nvSpPr>
        <p:spPr>
          <a:xfrm>
            <a:off x="1246694" y="1884107"/>
            <a:ext cx="931335" cy="923727"/>
          </a:xfrm>
          <a:prstGeom prst="donut">
            <a:avLst/>
          </a:prstGeom>
          <a:solidFill>
            <a:srgbClr val="FF8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userDrawn="1"/>
        </p:nvSpPr>
        <p:spPr>
          <a:xfrm>
            <a:off x="2637767" y="2867020"/>
            <a:ext cx="790490" cy="784033"/>
          </a:xfrm>
          <a:prstGeom prst="donut">
            <a:avLst>
              <a:gd name="adj" fmla="val 1776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75395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217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13629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7505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F6CC2E-7BF1-4C99-A7B0-BF28190AEDD8}" type="datetimeFigureOut">
              <a:rPr lang="en-US" smtClean="0"/>
              <a:t>7/8/2019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2BA48B-4D3A-443C-83E2-32C5E861877D}" type="slidenum">
              <a:rPr lang="en-US" smtClean="0"/>
              <a:t>‹#›</a:t>
            </a:fld>
            <a:endParaRPr lang="en-US"/>
          </a:p>
        </p:txBody>
      </p:sp>
    </p:spTree>
    <p:extLst>
      <p:ext uri="{BB962C8B-B14F-4D97-AF65-F5344CB8AC3E}">
        <p14:creationId xmlns:p14="http://schemas.microsoft.com/office/powerpoint/2010/main" val="393312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F6CC2E-7BF1-4C99-A7B0-BF28190AEDD8}" type="datetimeFigureOut">
              <a:rPr lang="en-US" smtClean="0"/>
              <a:t>7/8/2019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BA48B-4D3A-443C-83E2-32C5E861877D}" type="slidenum">
              <a:rPr lang="en-US" smtClean="0"/>
              <a:t>‹#›</a:t>
            </a:fld>
            <a:endParaRPr lang="en-US"/>
          </a:p>
        </p:txBody>
      </p:sp>
    </p:spTree>
    <p:extLst>
      <p:ext uri="{BB962C8B-B14F-4D97-AF65-F5344CB8AC3E}">
        <p14:creationId xmlns:p14="http://schemas.microsoft.com/office/powerpoint/2010/main" val="2919753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F6CC2E-7BF1-4C99-A7B0-BF28190AEDD8}" type="datetimeFigureOut">
              <a:rPr lang="en-US" smtClean="0"/>
              <a:t>7/8/2019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2BA48B-4D3A-443C-83E2-32C5E861877D}" type="slidenum">
              <a:rPr lang="en-US" smtClean="0"/>
              <a:t>‹#›</a:t>
            </a:fld>
            <a:endParaRPr lang="en-US"/>
          </a:p>
        </p:txBody>
      </p:sp>
    </p:spTree>
    <p:extLst>
      <p:ext uri="{BB962C8B-B14F-4D97-AF65-F5344CB8AC3E}">
        <p14:creationId xmlns:p14="http://schemas.microsoft.com/office/powerpoint/2010/main" val="861788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6CC2E-7BF1-4C99-A7B0-BF28190AEDD8}" type="datetimeFigureOut">
              <a:rPr lang="en-US" smtClean="0"/>
              <a:t>7/8/2019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2BA48B-4D3A-443C-83E2-32C5E861877D}" type="slidenum">
              <a:rPr lang="en-US" smtClean="0"/>
              <a:t>‹#›</a:t>
            </a:fld>
            <a:endParaRPr lang="en-US"/>
          </a:p>
        </p:txBody>
      </p:sp>
    </p:spTree>
    <p:extLst>
      <p:ext uri="{BB962C8B-B14F-4D97-AF65-F5344CB8AC3E}">
        <p14:creationId xmlns:p14="http://schemas.microsoft.com/office/powerpoint/2010/main" val="2084141300"/>
      </p:ext>
    </p:extLst>
  </p:cSld>
  <p:clrMap bg1="lt1" tx1="dk1" bg2="lt2" tx2="dk2" accent1="accent1" accent2="accent2" accent3="accent3" accent4="accent4" accent5="accent5" accent6="accent6" hlink="hlink" folHlink="folHlink"/>
  <p:sldLayoutIdLst>
    <p:sldLayoutId id="2147483651" r:id="rId1"/>
    <p:sldLayoutId id="2147483654" r:id="rId2"/>
    <p:sldLayoutId id="2147483649" r:id="rId3"/>
    <p:sldLayoutId id="2147483650" r:id="rId4"/>
    <p:sldLayoutId id="2147483652" r:id="rId5"/>
    <p:sldLayoutId id="2147483653"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jpg"/><Relationship Id="rId5" Type="http://schemas.openxmlformats.org/officeDocument/2006/relationships/image" Target="../media/image2.png"/><Relationship Id="rId10" Type="http://schemas.openxmlformats.org/officeDocument/2006/relationships/image" Target="../media/image12.jpeg"/><Relationship Id="rId4" Type="http://schemas.openxmlformats.org/officeDocument/2006/relationships/image" Target="../media/image1.png"/><Relationship Id="rId9" Type="http://schemas.openxmlformats.org/officeDocument/2006/relationships/image" Target="../media/image11.jpe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7.png"/><Relationship Id="rId7" Type="http://schemas.openxmlformats.org/officeDocument/2006/relationships/image" Target="../media/image13.jp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10" Type="http://schemas.openxmlformats.org/officeDocument/2006/relationships/image" Target="../media/image52.png"/><Relationship Id="rId4" Type="http://schemas.openxmlformats.org/officeDocument/2006/relationships/image" Target="../media/image48.jpeg"/><Relationship Id="rId9"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image" Target="../media/image17.jpe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jpg"/><Relationship Id="rId4" Type="http://schemas.openxmlformats.org/officeDocument/2006/relationships/image" Target="../media/image19.png"/><Relationship Id="rId9" Type="http://schemas.openxmlformats.org/officeDocument/2006/relationships/image" Target="../media/image24.jpe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jpeg"/><Relationship Id="rId1" Type="http://schemas.openxmlformats.org/officeDocument/2006/relationships/slideLayout" Target="../slideLayouts/slideLayout1.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eg"/></Relationships>
</file>

<file path=ppt/slides/_rels/slide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3973" b="54546"/>
          <a:stretch/>
        </p:blipFill>
        <p:spPr bwMode="auto">
          <a:xfrm>
            <a:off x="0" y="871146"/>
            <a:ext cx="12192000" cy="54620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12192000" cy="90098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793" t="10509" r="8921" b="7719"/>
          <a:stretch/>
        </p:blipFill>
        <p:spPr>
          <a:xfrm>
            <a:off x="257051" y="109122"/>
            <a:ext cx="698314" cy="711246"/>
          </a:xfrm>
          <a:prstGeom prst="rect">
            <a:avLst/>
          </a:prstGeom>
        </p:spPr>
      </p:pic>
      <p:sp>
        <p:nvSpPr>
          <p:cNvPr id="5" name="TextBox 4"/>
          <p:cNvSpPr txBox="1"/>
          <p:nvPr/>
        </p:nvSpPr>
        <p:spPr>
          <a:xfrm>
            <a:off x="1001961" y="144766"/>
            <a:ext cx="2426296" cy="677108"/>
          </a:xfrm>
          <a:prstGeom prst="rect">
            <a:avLst/>
          </a:prstGeom>
          <a:noFill/>
        </p:spPr>
        <p:txBody>
          <a:bodyPr wrap="square" rtlCol="0">
            <a:spAutoFit/>
          </a:bodyPr>
          <a:lstStyle/>
          <a:p>
            <a:r>
              <a:rPr lang="en-US" sz="2400" b="1" dirty="0" smtClean="0">
                <a:solidFill>
                  <a:srgbClr val="660066"/>
                </a:solidFill>
                <a:latin typeface="Century Gothic" panose="020B0502020202020204" pitchFamily="34" charset="0"/>
              </a:rPr>
              <a:t>MIDDLECHASE</a:t>
            </a:r>
          </a:p>
          <a:p>
            <a:r>
              <a:rPr lang="en-US" sz="1400" dirty="0" smtClean="0">
                <a:solidFill>
                  <a:srgbClr val="660066"/>
                </a:solidFill>
                <a:latin typeface="Century Gothic" panose="020B0502020202020204" pitchFamily="34" charset="0"/>
              </a:rPr>
              <a:t>Claim Your City…</a:t>
            </a:r>
            <a:endParaRPr lang="en-US" sz="1400" dirty="0">
              <a:solidFill>
                <a:srgbClr val="660066"/>
              </a:solidFill>
              <a:latin typeface="Century Gothic" panose="020B0502020202020204" pitchFamily="34" charset="0"/>
            </a:endParaRPr>
          </a:p>
        </p:txBody>
      </p:sp>
      <p:pic>
        <p:nvPicPr>
          <p:cNvPr id="6" name="Picture 2" descr="Image result for png phone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281" r="19086"/>
          <a:stretch/>
        </p:blipFill>
        <p:spPr bwMode="auto">
          <a:xfrm>
            <a:off x="7912100" y="144766"/>
            <a:ext cx="258762" cy="4198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70862" y="276873"/>
            <a:ext cx="1682721" cy="338554"/>
          </a:xfrm>
          <a:prstGeom prst="rect">
            <a:avLst/>
          </a:prstGeom>
          <a:noFill/>
        </p:spPr>
        <p:txBody>
          <a:bodyPr wrap="square" rtlCol="0">
            <a:spAutoFit/>
          </a:bodyPr>
          <a:lstStyle/>
          <a:p>
            <a:r>
              <a:rPr lang="en-US" sz="1600" b="1" dirty="0" smtClean="0">
                <a:latin typeface="Century Gothic" panose="020B0502020202020204" pitchFamily="34" charset="0"/>
              </a:rPr>
              <a:t>0817.873.5450</a:t>
            </a:r>
            <a:endParaRPr lang="en-US" sz="1050" dirty="0">
              <a:latin typeface="Century Gothic" panose="020B0502020202020204" pitchFamily="34" charset="0"/>
            </a:endParaRPr>
          </a:p>
        </p:txBody>
      </p:sp>
      <p:pic>
        <p:nvPicPr>
          <p:cNvPr id="36" name="Picture 6" descr="Image result for social media icon 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290" t="10821" r="8015" b="54696"/>
          <a:stretch/>
        </p:blipFill>
        <p:spPr bwMode="auto">
          <a:xfrm>
            <a:off x="9849994" y="225507"/>
            <a:ext cx="1255394" cy="352924"/>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11603831" y="279866"/>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11603831" y="392437"/>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11603831" y="500839"/>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85462" y="909840"/>
            <a:ext cx="2039851" cy="2349197"/>
          </a:xfrm>
          <a:prstGeom prst="rect">
            <a:avLst/>
          </a:prstGeom>
          <a:solidFill>
            <a:srgbClr val="66006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155939" y="887482"/>
            <a:ext cx="1969374" cy="1708160"/>
          </a:xfrm>
          <a:prstGeom prst="rect">
            <a:avLst/>
          </a:prstGeom>
          <a:noFill/>
        </p:spPr>
        <p:txBody>
          <a:bodyPr wrap="square" rtlCol="0">
            <a:spAutoFit/>
          </a:bodyPr>
          <a:lstStyle/>
          <a:p>
            <a:pPr>
              <a:lnSpc>
                <a:spcPct val="150000"/>
              </a:lnSpc>
            </a:pPr>
            <a:r>
              <a:rPr lang="en-US" sz="1400" b="1" dirty="0" smtClean="0">
                <a:solidFill>
                  <a:srgbClr val="FFFF00"/>
                </a:solidFill>
                <a:latin typeface="Century Gothic" panose="020B0502020202020204" pitchFamily="34" charset="0"/>
              </a:rPr>
              <a:t>About  </a:t>
            </a:r>
            <a:r>
              <a:rPr lang="en-US" sz="1400" b="1" dirty="0" err="1" smtClean="0">
                <a:solidFill>
                  <a:srgbClr val="FFFF00"/>
                </a:solidFill>
                <a:latin typeface="Century Gothic" panose="020B0502020202020204" pitchFamily="34" charset="0"/>
              </a:rPr>
              <a:t>Middlechase</a:t>
            </a:r>
            <a:endParaRPr lang="en-US" sz="1400" b="1" dirty="0" smtClean="0">
              <a:solidFill>
                <a:srgbClr val="FFFF00"/>
              </a:solidFill>
              <a:latin typeface="Century Gothic" panose="020B0502020202020204" pitchFamily="34" charset="0"/>
            </a:endParaRPr>
          </a:p>
          <a:p>
            <a:pPr>
              <a:lnSpc>
                <a:spcPct val="150000"/>
              </a:lnSpc>
            </a:pPr>
            <a:r>
              <a:rPr lang="en-US" sz="1400" b="1" dirty="0" smtClean="0">
                <a:solidFill>
                  <a:srgbClr val="FFFF00"/>
                </a:solidFill>
                <a:latin typeface="Century Gothic" panose="020B0502020202020204" pitchFamily="34" charset="0"/>
              </a:rPr>
              <a:t>Our </a:t>
            </a:r>
            <a:r>
              <a:rPr lang="en-US" sz="1400" b="1" dirty="0" smtClean="0">
                <a:solidFill>
                  <a:srgbClr val="FFFF00"/>
                </a:solidFill>
                <a:latin typeface="Century Gothic" panose="020B0502020202020204" pitchFamily="34" charset="0"/>
              </a:rPr>
              <a:t>Estates</a:t>
            </a:r>
          </a:p>
          <a:p>
            <a:pPr>
              <a:lnSpc>
                <a:spcPct val="150000"/>
              </a:lnSpc>
            </a:pPr>
            <a:r>
              <a:rPr lang="en-US" sz="1400" b="1" dirty="0" smtClean="0">
                <a:solidFill>
                  <a:srgbClr val="FFFF00"/>
                </a:solidFill>
                <a:latin typeface="Century Gothic" panose="020B0502020202020204" pitchFamily="34" charset="0"/>
              </a:rPr>
              <a:t>Featured Projects</a:t>
            </a:r>
            <a:endParaRPr lang="en-US" sz="1400" b="1" dirty="0" smtClean="0">
              <a:solidFill>
                <a:srgbClr val="FFFF00"/>
              </a:solidFill>
              <a:latin typeface="Century Gothic" panose="020B0502020202020204" pitchFamily="34" charset="0"/>
            </a:endParaRPr>
          </a:p>
          <a:p>
            <a:pPr>
              <a:lnSpc>
                <a:spcPct val="150000"/>
              </a:lnSpc>
            </a:pPr>
            <a:r>
              <a:rPr lang="en-US" sz="1400" b="1" dirty="0" smtClean="0">
                <a:solidFill>
                  <a:srgbClr val="FFFF00"/>
                </a:solidFill>
                <a:latin typeface="Century Gothic" panose="020B0502020202020204" pitchFamily="34" charset="0"/>
              </a:rPr>
              <a:t>Visit </a:t>
            </a:r>
            <a:r>
              <a:rPr lang="en-US" sz="1400" b="1" dirty="0" smtClean="0">
                <a:solidFill>
                  <a:srgbClr val="FFFF00"/>
                </a:solidFill>
                <a:latin typeface="Century Gothic" panose="020B0502020202020204" pitchFamily="34" charset="0"/>
              </a:rPr>
              <a:t>Our Site</a:t>
            </a:r>
          </a:p>
          <a:p>
            <a:pPr>
              <a:lnSpc>
                <a:spcPct val="150000"/>
              </a:lnSpc>
            </a:pPr>
            <a:r>
              <a:rPr lang="en-US" sz="1400" b="1" dirty="0" smtClean="0">
                <a:solidFill>
                  <a:srgbClr val="FFFF00"/>
                </a:solidFill>
                <a:latin typeface="Century Gothic" panose="020B0502020202020204" pitchFamily="34" charset="0"/>
              </a:rPr>
              <a:t>Downloads</a:t>
            </a:r>
            <a:endParaRPr lang="en-US" sz="1000" b="1" dirty="0">
              <a:solidFill>
                <a:srgbClr val="FFFF00"/>
              </a:solidFill>
              <a:latin typeface="Century Gothic" panose="020B0502020202020204" pitchFamily="34" charset="0"/>
            </a:endParaRPr>
          </a:p>
        </p:txBody>
      </p:sp>
      <p:sp>
        <p:nvSpPr>
          <p:cNvPr id="42" name="TextBox 41"/>
          <p:cNvSpPr txBox="1"/>
          <p:nvPr/>
        </p:nvSpPr>
        <p:spPr>
          <a:xfrm>
            <a:off x="10155939" y="2816149"/>
            <a:ext cx="697627" cy="307777"/>
          </a:xfrm>
          <a:prstGeom prst="rect">
            <a:avLst/>
          </a:prstGeom>
          <a:noFill/>
        </p:spPr>
        <p:txBody>
          <a:bodyPr wrap="none" rtlCol="0">
            <a:spAutoFit/>
          </a:bodyPr>
          <a:lstStyle/>
          <a:p>
            <a:r>
              <a:rPr lang="en-US" sz="1400" b="1" dirty="0">
                <a:solidFill>
                  <a:srgbClr val="FFFF00"/>
                </a:solidFill>
                <a:latin typeface="Century Gothic" panose="020B0502020202020204" pitchFamily="34" charset="0"/>
              </a:rPr>
              <a:t>Login</a:t>
            </a:r>
            <a:r>
              <a:rPr lang="en-US" sz="1400" b="1" dirty="0" smtClean="0">
                <a:solidFill>
                  <a:srgbClr val="FFFF00"/>
                </a:solidFill>
                <a:latin typeface="Century Gothic" panose="020B0502020202020204" pitchFamily="34" charset="0"/>
                <a:ea typeface="Verdana" panose="020B0604030504040204" pitchFamily="34" charset="0"/>
                <a:cs typeface="Verdana" panose="020B0604030504040204" pitchFamily="34" charset="0"/>
              </a:rPr>
              <a:t> </a:t>
            </a:r>
            <a:endParaRPr lang="en-US" sz="1400" b="1" dirty="0">
              <a:solidFill>
                <a:srgbClr val="FFFF00"/>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43" name="Rounded Rectangle 42"/>
          <p:cNvSpPr/>
          <p:nvPr/>
        </p:nvSpPr>
        <p:spPr>
          <a:xfrm>
            <a:off x="10839842" y="2834516"/>
            <a:ext cx="1155383" cy="2827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entury Gothic" panose="020B0502020202020204" pitchFamily="34" charset="0"/>
              </a:rPr>
              <a:t>Signup</a:t>
            </a:r>
            <a:endParaRPr lang="en-US" sz="1400" b="1" dirty="0">
              <a:solidFill>
                <a:schemeClr val="tx1"/>
              </a:solidFill>
              <a:latin typeface="Century Gothic" panose="020B0502020202020204" pitchFamily="34" charset="0"/>
            </a:endParaRPr>
          </a:p>
        </p:txBody>
      </p:sp>
      <p:sp>
        <p:nvSpPr>
          <p:cNvPr id="34" name="Rounded Rectangle 33"/>
          <p:cNvSpPr/>
          <p:nvPr/>
        </p:nvSpPr>
        <p:spPr>
          <a:xfrm>
            <a:off x="2135071" y="4880158"/>
            <a:ext cx="2385506" cy="528034"/>
          </a:xfrm>
          <a:prstGeom prst="roundRect">
            <a:avLst>
              <a:gd name="adj" fmla="val 50000"/>
            </a:avLst>
          </a:prstGeom>
          <a:solidFill>
            <a:srgbClr val="6600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135071" y="4973148"/>
            <a:ext cx="2385506" cy="338554"/>
          </a:xfrm>
          <a:prstGeom prst="rect">
            <a:avLst/>
          </a:prstGeom>
          <a:noFill/>
        </p:spPr>
        <p:txBody>
          <a:bodyPr wrap="square" rtlCol="0">
            <a:spAutoFit/>
          </a:bodyPr>
          <a:lstStyle/>
          <a:p>
            <a:pPr algn="ctr"/>
            <a:r>
              <a:rPr lang="en-US" sz="1600" b="1" dirty="0" smtClean="0">
                <a:solidFill>
                  <a:schemeClr val="bg1"/>
                </a:solidFill>
                <a:latin typeface="Century Gothic" panose="020B0502020202020204" pitchFamily="34" charset="0"/>
              </a:rPr>
              <a:t>BUY LAND</a:t>
            </a:r>
            <a:endParaRPr lang="en-US" sz="1600" b="1" dirty="0">
              <a:solidFill>
                <a:schemeClr val="bg1"/>
              </a:solidFill>
              <a:latin typeface="Century Gothic" panose="020B0502020202020204" pitchFamily="34" charset="0"/>
            </a:endParaRPr>
          </a:p>
        </p:txBody>
      </p:sp>
      <p:sp>
        <p:nvSpPr>
          <p:cNvPr id="46" name="Rounded Rectangle 45"/>
          <p:cNvSpPr/>
          <p:nvPr/>
        </p:nvSpPr>
        <p:spPr>
          <a:xfrm>
            <a:off x="4782197" y="4880158"/>
            <a:ext cx="2420671" cy="528034"/>
          </a:xfrm>
          <a:prstGeom prst="roundRect">
            <a:avLst>
              <a:gd name="adj" fmla="val 50000"/>
            </a:avLst>
          </a:prstGeom>
          <a:solidFill>
            <a:srgbClr val="FF8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TextBox 46"/>
          <p:cNvSpPr txBox="1"/>
          <p:nvPr/>
        </p:nvSpPr>
        <p:spPr>
          <a:xfrm>
            <a:off x="4782197" y="4973148"/>
            <a:ext cx="2420671" cy="338554"/>
          </a:xfrm>
          <a:prstGeom prst="rect">
            <a:avLst/>
          </a:prstGeom>
          <a:noFill/>
        </p:spPr>
        <p:txBody>
          <a:bodyPr wrap="square" rtlCol="0">
            <a:spAutoFit/>
          </a:bodyPr>
          <a:lstStyle/>
          <a:p>
            <a:pPr algn="ctr"/>
            <a:r>
              <a:rPr lang="en-US" sz="1600" b="1" dirty="0" smtClean="0">
                <a:solidFill>
                  <a:schemeClr val="bg1"/>
                </a:solidFill>
                <a:latin typeface="Century Gothic" panose="020B0502020202020204" pitchFamily="34" charset="0"/>
              </a:rPr>
              <a:t>BUY HOME</a:t>
            </a:r>
            <a:endParaRPr lang="en-US" sz="1600" b="1" dirty="0">
              <a:solidFill>
                <a:schemeClr val="bg1"/>
              </a:solidFill>
              <a:latin typeface="Century Gothic" panose="020B0502020202020204" pitchFamily="34" charset="0"/>
            </a:endParaRPr>
          </a:p>
        </p:txBody>
      </p:sp>
      <p:sp>
        <p:nvSpPr>
          <p:cNvPr id="28" name="Rounded Rectangle 27"/>
          <p:cNvSpPr/>
          <p:nvPr/>
        </p:nvSpPr>
        <p:spPr>
          <a:xfrm>
            <a:off x="7464488" y="4880158"/>
            <a:ext cx="2385506" cy="528034"/>
          </a:xfrm>
          <a:prstGeom prst="roundRect">
            <a:avLst>
              <a:gd name="adj" fmla="val 50000"/>
            </a:avLst>
          </a:prstGeom>
          <a:solidFill>
            <a:srgbClr val="6600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TextBox 28"/>
          <p:cNvSpPr txBox="1"/>
          <p:nvPr/>
        </p:nvSpPr>
        <p:spPr>
          <a:xfrm>
            <a:off x="7464488" y="4973148"/>
            <a:ext cx="2385506" cy="338554"/>
          </a:xfrm>
          <a:prstGeom prst="rect">
            <a:avLst/>
          </a:prstGeom>
          <a:noFill/>
        </p:spPr>
        <p:txBody>
          <a:bodyPr wrap="square" rtlCol="0">
            <a:spAutoFit/>
          </a:bodyPr>
          <a:lstStyle/>
          <a:p>
            <a:pPr algn="ctr"/>
            <a:r>
              <a:rPr lang="en-US" sz="1600" b="1" dirty="0" smtClean="0">
                <a:solidFill>
                  <a:schemeClr val="bg1"/>
                </a:solidFill>
                <a:latin typeface="Century Gothic" panose="020B0502020202020204" pitchFamily="34" charset="0"/>
              </a:rPr>
              <a:t>BOOK INSPECTION</a:t>
            </a:r>
            <a:endParaRPr lang="en-US" sz="1600" b="1" dirty="0">
              <a:solidFill>
                <a:schemeClr val="bg1"/>
              </a:solidFill>
              <a:latin typeface="Century Gothic" panose="020B0502020202020204" pitchFamily="34" charset="0"/>
            </a:endParaRPr>
          </a:p>
        </p:txBody>
      </p:sp>
      <p:sp>
        <p:nvSpPr>
          <p:cNvPr id="2" name="Arc 1"/>
          <p:cNvSpPr/>
          <p:nvPr/>
        </p:nvSpPr>
        <p:spPr>
          <a:xfrm>
            <a:off x="1608535" y="5169573"/>
            <a:ext cx="1213148" cy="575781"/>
          </a:xfrm>
          <a:prstGeom prst="arc">
            <a:avLst>
              <a:gd name="adj1" fmla="val 9828183"/>
              <a:gd name="adj2" fmla="val 1463385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668124" y="5469562"/>
            <a:ext cx="2542390" cy="276999"/>
          </a:xfrm>
          <a:prstGeom prst="rect">
            <a:avLst/>
          </a:prstGeom>
          <a:noFill/>
        </p:spPr>
        <p:txBody>
          <a:bodyPr wrap="square" rtlCol="0">
            <a:spAutoFit/>
          </a:bodyPr>
          <a:lstStyle/>
          <a:p>
            <a:r>
              <a:rPr lang="en-US" sz="1200" dirty="0" smtClean="0">
                <a:latin typeface="Century Gothic" panose="020B0502020202020204" pitchFamily="34" charset="0"/>
              </a:rPr>
              <a:t>www.lands.middlechase.com</a:t>
            </a:r>
            <a:endParaRPr lang="en-US" sz="1200" dirty="0">
              <a:latin typeface="Century Gothic" panose="020B0502020202020204" pitchFamily="34" charset="0"/>
            </a:endParaRPr>
          </a:p>
        </p:txBody>
      </p:sp>
      <p:sp>
        <p:nvSpPr>
          <p:cNvPr id="32" name="Arc 31"/>
          <p:cNvSpPr/>
          <p:nvPr/>
        </p:nvSpPr>
        <p:spPr>
          <a:xfrm>
            <a:off x="5074047" y="4543791"/>
            <a:ext cx="1213148" cy="575781"/>
          </a:xfrm>
          <a:prstGeom prst="arc">
            <a:avLst>
              <a:gd name="adj1" fmla="val 9778236"/>
              <a:gd name="adj2" fmla="val 1463385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5506263" y="4413556"/>
            <a:ext cx="2542390" cy="276999"/>
          </a:xfrm>
          <a:prstGeom prst="rect">
            <a:avLst/>
          </a:prstGeom>
          <a:noFill/>
        </p:spPr>
        <p:txBody>
          <a:bodyPr wrap="square" rtlCol="0">
            <a:spAutoFit/>
          </a:bodyPr>
          <a:lstStyle/>
          <a:p>
            <a:r>
              <a:rPr lang="en-US" sz="1200" dirty="0" smtClean="0">
                <a:latin typeface="Century Gothic" panose="020B0502020202020204" pitchFamily="34" charset="0"/>
              </a:rPr>
              <a:t>www.homes.middlechase.com</a:t>
            </a:r>
            <a:endParaRPr lang="en-US" sz="1200" dirty="0">
              <a:latin typeface="Century Gothic" panose="020B0502020202020204" pitchFamily="34" charset="0"/>
            </a:endParaRPr>
          </a:p>
        </p:txBody>
      </p:sp>
      <p:sp>
        <p:nvSpPr>
          <p:cNvPr id="35" name="Rectangle 34"/>
          <p:cNvSpPr/>
          <p:nvPr/>
        </p:nvSpPr>
        <p:spPr>
          <a:xfrm>
            <a:off x="4430218" y="5568257"/>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Name</a:t>
            </a:r>
            <a:endParaRPr lang="en-US" sz="1400" b="1" dirty="0">
              <a:solidFill>
                <a:schemeClr val="tx1"/>
              </a:solidFill>
              <a:latin typeface="Century Gothic" panose="020B0502020202020204" pitchFamily="34" charset="0"/>
            </a:endParaRPr>
          </a:p>
        </p:txBody>
      </p:sp>
      <p:sp>
        <p:nvSpPr>
          <p:cNvPr id="38" name="Right Arrow 37"/>
          <p:cNvSpPr/>
          <p:nvPr/>
        </p:nvSpPr>
        <p:spPr>
          <a:xfrm>
            <a:off x="6642183" y="5632370"/>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029152" y="5568257"/>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Phone Number</a:t>
            </a:r>
            <a:endParaRPr lang="en-US" sz="1400" b="1" dirty="0">
              <a:solidFill>
                <a:schemeClr val="tx1"/>
              </a:solidFill>
              <a:latin typeface="Century Gothic" panose="020B0502020202020204" pitchFamily="34" charset="0"/>
            </a:endParaRPr>
          </a:p>
        </p:txBody>
      </p:sp>
      <p:sp>
        <p:nvSpPr>
          <p:cNvPr id="49" name="Right Arrow 48"/>
          <p:cNvSpPr/>
          <p:nvPr/>
        </p:nvSpPr>
        <p:spPr>
          <a:xfrm>
            <a:off x="9241117" y="5632370"/>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flipH="1">
            <a:off x="9069667" y="5632370"/>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9628086" y="5568257"/>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Email</a:t>
            </a:r>
            <a:endParaRPr lang="en-US" sz="1400" b="1" dirty="0">
              <a:solidFill>
                <a:schemeClr val="tx1"/>
              </a:solidFill>
              <a:latin typeface="Century Gothic" panose="020B0502020202020204" pitchFamily="34" charset="0"/>
            </a:endParaRPr>
          </a:p>
        </p:txBody>
      </p:sp>
      <p:sp>
        <p:nvSpPr>
          <p:cNvPr id="52" name="Right Arrow 51"/>
          <p:cNvSpPr/>
          <p:nvPr/>
        </p:nvSpPr>
        <p:spPr>
          <a:xfrm>
            <a:off x="11840051" y="5632370"/>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flipH="1">
            <a:off x="11668601" y="5632370"/>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4430218" y="5944860"/>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Interested Estate</a:t>
            </a:r>
            <a:endParaRPr lang="en-US" sz="1400" b="1" dirty="0">
              <a:solidFill>
                <a:schemeClr val="tx1"/>
              </a:solidFill>
              <a:latin typeface="Century Gothic" panose="020B0502020202020204" pitchFamily="34" charset="0"/>
            </a:endParaRPr>
          </a:p>
        </p:txBody>
      </p:sp>
      <p:sp>
        <p:nvSpPr>
          <p:cNvPr id="55" name="Right Arrow 54"/>
          <p:cNvSpPr/>
          <p:nvPr/>
        </p:nvSpPr>
        <p:spPr>
          <a:xfrm>
            <a:off x="6642183" y="6008973"/>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flipH="1">
            <a:off x="6470733" y="6008973"/>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7029152" y="5944860"/>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Inspection Date</a:t>
            </a:r>
            <a:endParaRPr lang="en-US" sz="1400" b="1" dirty="0">
              <a:solidFill>
                <a:schemeClr val="tx1"/>
              </a:solidFill>
              <a:latin typeface="Century Gothic" panose="020B0502020202020204" pitchFamily="34" charset="0"/>
            </a:endParaRPr>
          </a:p>
        </p:txBody>
      </p:sp>
      <p:sp>
        <p:nvSpPr>
          <p:cNvPr id="59" name="Right Arrow 58"/>
          <p:cNvSpPr/>
          <p:nvPr/>
        </p:nvSpPr>
        <p:spPr>
          <a:xfrm>
            <a:off x="9241117" y="6008973"/>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flipH="1">
            <a:off x="9069667" y="6008973"/>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9628086" y="5944860"/>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Preferred Time</a:t>
            </a:r>
            <a:endParaRPr lang="en-US" sz="1400" b="1" dirty="0">
              <a:solidFill>
                <a:schemeClr val="tx1"/>
              </a:solidFill>
              <a:latin typeface="Century Gothic" panose="020B0502020202020204" pitchFamily="34" charset="0"/>
            </a:endParaRPr>
          </a:p>
        </p:txBody>
      </p:sp>
      <p:sp>
        <p:nvSpPr>
          <p:cNvPr id="66" name="Rectangle 65"/>
          <p:cNvSpPr/>
          <p:nvPr/>
        </p:nvSpPr>
        <p:spPr>
          <a:xfrm>
            <a:off x="11225791" y="5982689"/>
            <a:ext cx="752373" cy="2248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Submit</a:t>
            </a:r>
            <a:endParaRPr lang="en-US" sz="1200" b="1" dirty="0">
              <a:latin typeface="Century Gothic" panose="020B0502020202020204" pitchFamily="34" charset="0"/>
            </a:endParaRPr>
          </a:p>
        </p:txBody>
      </p:sp>
      <p:sp>
        <p:nvSpPr>
          <p:cNvPr id="67" name="Right Arrow 66"/>
          <p:cNvSpPr/>
          <p:nvPr/>
        </p:nvSpPr>
        <p:spPr>
          <a:xfrm rot="16200000" flipH="1">
            <a:off x="6208122" y="5971715"/>
            <a:ext cx="194449" cy="254794"/>
          </a:xfrm>
          <a:prstGeom prst="rightArrow">
            <a:avLst>
              <a:gd name="adj1" fmla="val 100000"/>
              <a:gd name="adj2"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descr="Image result for Icon - Date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41889" y="5938639"/>
            <a:ext cx="311109" cy="311109"/>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6102809" y="5569682"/>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1</a:t>
            </a:r>
            <a:endParaRPr lang="en-US" sz="1100" dirty="0">
              <a:solidFill>
                <a:schemeClr val="bg1"/>
              </a:solidFill>
              <a:latin typeface="Century Gothic" panose="020B0502020202020204" pitchFamily="34" charset="0"/>
            </a:endParaRPr>
          </a:p>
        </p:txBody>
      </p:sp>
      <p:sp>
        <p:nvSpPr>
          <p:cNvPr id="70" name="TextBox 69"/>
          <p:cNvSpPr txBox="1"/>
          <p:nvPr/>
        </p:nvSpPr>
        <p:spPr>
          <a:xfrm>
            <a:off x="8569754" y="5573331"/>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2</a:t>
            </a:r>
            <a:endParaRPr lang="en-US" sz="1100" dirty="0">
              <a:solidFill>
                <a:schemeClr val="bg1"/>
              </a:solidFill>
              <a:latin typeface="Century Gothic" panose="020B0502020202020204" pitchFamily="34" charset="0"/>
            </a:endParaRPr>
          </a:p>
        </p:txBody>
      </p:sp>
      <p:sp>
        <p:nvSpPr>
          <p:cNvPr id="71" name="TextBox 70"/>
          <p:cNvSpPr txBox="1"/>
          <p:nvPr/>
        </p:nvSpPr>
        <p:spPr>
          <a:xfrm>
            <a:off x="11217265" y="5568257"/>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3</a:t>
            </a:r>
            <a:endParaRPr lang="en-US" sz="1100" dirty="0">
              <a:solidFill>
                <a:schemeClr val="bg1"/>
              </a:solidFill>
              <a:latin typeface="Century Gothic" panose="020B0502020202020204" pitchFamily="34" charset="0"/>
            </a:endParaRPr>
          </a:p>
        </p:txBody>
      </p:sp>
      <p:sp>
        <p:nvSpPr>
          <p:cNvPr id="72" name="TextBox 71"/>
          <p:cNvSpPr txBox="1"/>
          <p:nvPr/>
        </p:nvSpPr>
        <p:spPr>
          <a:xfrm>
            <a:off x="5875090" y="5941971"/>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4</a:t>
            </a:r>
            <a:endParaRPr lang="en-US" sz="1100" dirty="0">
              <a:solidFill>
                <a:schemeClr val="bg1"/>
              </a:solidFill>
              <a:latin typeface="Century Gothic" panose="020B0502020202020204" pitchFamily="34" charset="0"/>
            </a:endParaRPr>
          </a:p>
        </p:txBody>
      </p:sp>
      <p:sp>
        <p:nvSpPr>
          <p:cNvPr id="73" name="TextBox 72"/>
          <p:cNvSpPr txBox="1"/>
          <p:nvPr/>
        </p:nvSpPr>
        <p:spPr>
          <a:xfrm>
            <a:off x="8364730" y="5941211"/>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5</a:t>
            </a:r>
            <a:endParaRPr lang="en-US" sz="1100" dirty="0">
              <a:solidFill>
                <a:schemeClr val="bg1"/>
              </a:solidFill>
              <a:latin typeface="Century Gothic" panose="020B0502020202020204" pitchFamily="34" charset="0"/>
            </a:endParaRPr>
          </a:p>
        </p:txBody>
      </p:sp>
      <p:sp>
        <p:nvSpPr>
          <p:cNvPr id="74" name="TextBox 73"/>
          <p:cNvSpPr txBox="1"/>
          <p:nvPr/>
        </p:nvSpPr>
        <p:spPr>
          <a:xfrm>
            <a:off x="10854370" y="5933959"/>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6</a:t>
            </a:r>
            <a:endParaRPr lang="en-US" sz="1100" dirty="0">
              <a:solidFill>
                <a:schemeClr val="bg1"/>
              </a:solidFill>
              <a:latin typeface="Century Gothic" panose="020B0502020202020204" pitchFamily="34" charset="0"/>
            </a:endParaRPr>
          </a:p>
        </p:txBody>
      </p:sp>
      <p:sp>
        <p:nvSpPr>
          <p:cNvPr id="75" name="Arc 74"/>
          <p:cNvSpPr/>
          <p:nvPr/>
        </p:nvSpPr>
        <p:spPr>
          <a:xfrm>
            <a:off x="9333068" y="5201266"/>
            <a:ext cx="1213148" cy="575781"/>
          </a:xfrm>
          <a:prstGeom prst="arc">
            <a:avLst>
              <a:gd name="adj1" fmla="val 14888532"/>
              <a:gd name="adj2" fmla="val 86905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91271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9" y="2021366"/>
            <a:ext cx="5265003" cy="3125467"/>
          </a:xfrm>
          <a:prstGeom prst="rect">
            <a:avLst/>
          </a:prstGeom>
        </p:spPr>
      </p:pic>
      <p:sp>
        <p:nvSpPr>
          <p:cNvPr id="20" name="TextBox 19"/>
          <p:cNvSpPr txBox="1"/>
          <p:nvPr/>
        </p:nvSpPr>
        <p:spPr>
          <a:xfrm>
            <a:off x="5283586" y="1919908"/>
            <a:ext cx="4476462" cy="1323439"/>
          </a:xfrm>
          <a:prstGeom prst="rect">
            <a:avLst/>
          </a:prstGeom>
          <a:noFill/>
        </p:spPr>
        <p:txBody>
          <a:bodyPr wrap="square" rtlCol="0">
            <a:spAutoFit/>
          </a:bodyPr>
          <a:lstStyle/>
          <a:p>
            <a:r>
              <a:rPr lang="en-US" sz="4000" dirty="0" smtClean="0">
                <a:effectLst>
                  <a:outerShdw blurRad="38100" dist="38100" dir="2700000" algn="tl">
                    <a:srgbClr val="000000">
                      <a:alpha val="43137"/>
                    </a:srgbClr>
                  </a:outerShdw>
                </a:effectLst>
                <a:latin typeface="Century Gothic" panose="020B0502020202020204" pitchFamily="34" charset="0"/>
              </a:rPr>
              <a:t>New Lagos City</a:t>
            </a:r>
          </a:p>
          <a:p>
            <a:r>
              <a:rPr lang="en-US" sz="4000" b="1" dirty="0" smtClean="0">
                <a:effectLst>
                  <a:outerShdw blurRad="38100" dist="38100" dir="2700000" algn="tl">
                    <a:srgbClr val="000000">
                      <a:alpha val="43137"/>
                    </a:srgbClr>
                  </a:outerShdw>
                </a:effectLst>
                <a:latin typeface="Century Gothic" panose="020B0502020202020204" pitchFamily="34" charset="0"/>
              </a:rPr>
              <a:t>Estate</a:t>
            </a:r>
          </a:p>
        </p:txBody>
      </p:sp>
      <p:sp>
        <p:nvSpPr>
          <p:cNvPr id="21" name="TextBox 20"/>
          <p:cNvSpPr txBox="1"/>
          <p:nvPr/>
        </p:nvSpPr>
        <p:spPr>
          <a:xfrm>
            <a:off x="5283586" y="3252152"/>
            <a:ext cx="4476462" cy="2369880"/>
          </a:xfrm>
          <a:prstGeom prst="rect">
            <a:avLst/>
          </a:prstGeom>
          <a:noFill/>
        </p:spPr>
        <p:txBody>
          <a:bodyPr wrap="square" rtlCol="0">
            <a:spAutoFit/>
          </a:bodyPr>
          <a:lstStyle/>
          <a:p>
            <a:r>
              <a:rPr lang="en-US" sz="1600" dirty="0" smtClean="0">
                <a:latin typeface="Century Gothic" panose="020B0502020202020204" pitchFamily="34" charset="0"/>
              </a:rPr>
              <a:t>Wonderful Lakeside Living…</a:t>
            </a:r>
          </a:p>
          <a:p>
            <a:endParaRPr lang="en-US" sz="1200" dirty="0" smtClean="0">
              <a:latin typeface="Century Gothic" panose="020B0502020202020204" pitchFamily="34" charset="0"/>
            </a:endParaRPr>
          </a:p>
          <a:p>
            <a:r>
              <a:rPr lang="en-US" sz="1200" dirty="0">
                <a:latin typeface="Century Gothic" panose="020B0502020202020204" pitchFamily="34" charset="0"/>
              </a:rPr>
              <a:t>The New Lagos City is a residential estate development project powered by </a:t>
            </a:r>
            <a:r>
              <a:rPr lang="en-US" sz="1200" dirty="0" err="1">
                <a:latin typeface="Century Gothic" panose="020B0502020202020204" pitchFamily="34" charset="0"/>
              </a:rPr>
              <a:t>Arkbridge</a:t>
            </a:r>
            <a:r>
              <a:rPr lang="en-US" sz="1200" dirty="0">
                <a:latin typeface="Century Gothic" panose="020B0502020202020204" pitchFamily="34" charset="0"/>
              </a:rPr>
              <a:t> Integrated </a:t>
            </a:r>
            <a:r>
              <a:rPr lang="en-US" sz="1200" dirty="0" smtClean="0">
                <a:latin typeface="Century Gothic" panose="020B0502020202020204" pitchFamily="34" charset="0"/>
              </a:rPr>
              <a:t>limited through </a:t>
            </a:r>
            <a:r>
              <a:rPr lang="en-US" sz="1200" dirty="0" err="1" smtClean="0">
                <a:latin typeface="Century Gothic" panose="020B0502020202020204" pitchFamily="34" charset="0"/>
              </a:rPr>
              <a:t>Middlechase</a:t>
            </a:r>
            <a:r>
              <a:rPr lang="en-US" sz="1200" dirty="0" smtClean="0">
                <a:latin typeface="Century Gothic" panose="020B0502020202020204" pitchFamily="34" charset="0"/>
              </a:rPr>
              <a:t> Property LLC. </a:t>
            </a:r>
            <a:r>
              <a:rPr lang="en-US" sz="1200" dirty="0">
                <a:latin typeface="Century Gothic" panose="020B0502020202020204" pitchFamily="34" charset="0"/>
              </a:rPr>
              <a:t>The project sits on about 20acres of land in </a:t>
            </a:r>
            <a:r>
              <a:rPr lang="en-US" sz="1200" dirty="0" err="1">
                <a:latin typeface="Century Gothic" panose="020B0502020202020204" pitchFamily="34" charset="0"/>
              </a:rPr>
              <a:t>Abijo</a:t>
            </a:r>
            <a:r>
              <a:rPr lang="en-US" sz="1200" dirty="0">
                <a:latin typeface="Century Gothic" panose="020B0502020202020204" pitchFamily="34" charset="0"/>
              </a:rPr>
              <a:t>, a small town just less than 5 minutes from </a:t>
            </a:r>
            <a:r>
              <a:rPr lang="en-US" sz="1200" dirty="0" err="1">
                <a:latin typeface="Century Gothic" panose="020B0502020202020204" pitchFamily="34" charset="0"/>
              </a:rPr>
              <a:t>Sangotedo</a:t>
            </a:r>
            <a:r>
              <a:rPr lang="en-US" sz="1200" dirty="0">
                <a:latin typeface="Century Gothic" panose="020B0502020202020204" pitchFamily="34" charset="0"/>
              </a:rPr>
              <a:t> and about 15 minutes from </a:t>
            </a:r>
            <a:r>
              <a:rPr lang="en-US" sz="1200" dirty="0" err="1">
                <a:latin typeface="Century Gothic" panose="020B0502020202020204" pitchFamily="34" charset="0"/>
              </a:rPr>
              <a:t>Ajah</a:t>
            </a:r>
            <a:r>
              <a:rPr lang="en-US" sz="1200" dirty="0">
                <a:latin typeface="Century Gothic" panose="020B0502020202020204" pitchFamily="34" charset="0"/>
              </a:rPr>
              <a:t>, off the </a:t>
            </a:r>
            <a:r>
              <a:rPr lang="en-US" sz="1200" dirty="0" err="1">
                <a:latin typeface="Century Gothic" panose="020B0502020202020204" pitchFamily="34" charset="0"/>
              </a:rPr>
              <a:t>Lekki-epe</a:t>
            </a:r>
            <a:r>
              <a:rPr lang="en-US" sz="1200" dirty="0">
                <a:latin typeface="Century Gothic" panose="020B0502020202020204" pitchFamily="34" charset="0"/>
              </a:rPr>
              <a:t> express way in </a:t>
            </a:r>
            <a:r>
              <a:rPr lang="en-US" sz="1200" dirty="0" err="1">
                <a:latin typeface="Century Gothic" panose="020B0502020202020204" pitchFamily="34" charset="0"/>
              </a:rPr>
              <a:t>Ibeju-Lekki</a:t>
            </a:r>
            <a:r>
              <a:rPr lang="en-US" sz="1200" dirty="0">
                <a:latin typeface="Century Gothic" panose="020B0502020202020204" pitchFamily="34" charset="0"/>
              </a:rPr>
              <a:t>. This estate project offers home buyers an opportunity to have a taste of luxury yet affordable and also creates a wealth portfolio for those with keen interest in Real Estate Investment</a:t>
            </a:r>
            <a:r>
              <a:rPr lang="en-US" sz="1200" dirty="0" smtClean="0">
                <a:latin typeface="Century Gothic" panose="020B0502020202020204" pitchFamily="34" charset="0"/>
              </a:rPr>
              <a:t>.</a:t>
            </a:r>
            <a:endParaRPr lang="en-US" sz="1200" dirty="0">
              <a:latin typeface="Century Gothic" panose="020B0502020202020204" pitchFamily="34" charset="0"/>
            </a:endParaRPr>
          </a:p>
        </p:txBody>
      </p:sp>
      <p:cxnSp>
        <p:nvCxnSpPr>
          <p:cNvPr id="22" name="Straight Connector 21"/>
          <p:cNvCxnSpPr/>
          <p:nvPr/>
        </p:nvCxnSpPr>
        <p:spPr>
          <a:xfrm>
            <a:off x="2924802" y="3245226"/>
            <a:ext cx="6491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00494" y="1631353"/>
            <a:ext cx="2775786" cy="2646878"/>
          </a:xfrm>
          <a:prstGeom prst="rect">
            <a:avLst/>
          </a:prstGeom>
          <a:noFill/>
        </p:spPr>
        <p:txBody>
          <a:bodyPr wrap="square" rtlCol="0">
            <a:spAutoFit/>
          </a:bodyPr>
          <a:lstStyle/>
          <a:p>
            <a:pPr algn="r"/>
            <a:r>
              <a:rPr lang="en-US" sz="16600" b="1" dirty="0" smtClean="0">
                <a:solidFill>
                  <a:schemeClr val="bg1">
                    <a:lumMod val="85000"/>
                  </a:schemeClr>
                </a:solidFill>
                <a:latin typeface="Adobe Gothic Std B" panose="020B0800000000000000" pitchFamily="34" charset="-128"/>
                <a:ea typeface="Adobe Gothic Std B" panose="020B0800000000000000" pitchFamily="34" charset="-128"/>
              </a:rPr>
              <a:t>01</a:t>
            </a:r>
          </a:p>
        </p:txBody>
      </p:sp>
      <p:cxnSp>
        <p:nvCxnSpPr>
          <p:cNvPr id="25" name="Straight Connector 24"/>
          <p:cNvCxnSpPr/>
          <p:nvPr/>
        </p:nvCxnSpPr>
        <p:spPr>
          <a:xfrm>
            <a:off x="660937" y="5698943"/>
            <a:ext cx="3823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627599" y="5635443"/>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563480" y="5635443"/>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51989" y="5635443"/>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07840" y="5634614"/>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397558" y="5634614"/>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109631" y="5419170"/>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Abijo</a:t>
            </a:r>
            <a:endParaRPr lang="en-US" sz="800" dirty="0">
              <a:latin typeface="Century Gothic" panose="020B0502020202020204" pitchFamily="34" charset="0"/>
            </a:endParaRPr>
          </a:p>
        </p:txBody>
      </p:sp>
      <p:sp>
        <p:nvSpPr>
          <p:cNvPr id="32" name="TextBox 31"/>
          <p:cNvSpPr txBox="1"/>
          <p:nvPr/>
        </p:nvSpPr>
        <p:spPr>
          <a:xfrm>
            <a:off x="3067674" y="5752302"/>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Awoyaya</a:t>
            </a:r>
            <a:endParaRPr lang="en-US" sz="800" dirty="0">
              <a:latin typeface="Century Gothic" panose="020B0502020202020204" pitchFamily="34" charset="0"/>
            </a:endParaRPr>
          </a:p>
        </p:txBody>
      </p:sp>
      <p:sp>
        <p:nvSpPr>
          <p:cNvPr id="33" name="TextBox 32"/>
          <p:cNvSpPr txBox="1"/>
          <p:nvPr/>
        </p:nvSpPr>
        <p:spPr>
          <a:xfrm>
            <a:off x="4006379" y="5410384"/>
            <a:ext cx="901194"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Eleko</a:t>
            </a:r>
            <a:r>
              <a:rPr lang="en-US" sz="800" b="1" dirty="0" smtClean="0">
                <a:latin typeface="Century Gothic" panose="020B0502020202020204" pitchFamily="34" charset="0"/>
              </a:rPr>
              <a:t> Junction</a:t>
            </a:r>
            <a:endParaRPr lang="en-US" sz="800" dirty="0">
              <a:latin typeface="Century Gothic" panose="020B0502020202020204" pitchFamily="34" charset="0"/>
            </a:endParaRPr>
          </a:p>
        </p:txBody>
      </p:sp>
      <p:sp>
        <p:nvSpPr>
          <p:cNvPr id="34" name="TextBox 33"/>
          <p:cNvSpPr txBox="1"/>
          <p:nvPr/>
        </p:nvSpPr>
        <p:spPr>
          <a:xfrm>
            <a:off x="1221859" y="5758384"/>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Ajah</a:t>
            </a:r>
            <a:endParaRPr lang="en-US" sz="800" dirty="0">
              <a:latin typeface="Century Gothic" panose="020B0502020202020204" pitchFamily="34" charset="0"/>
            </a:endParaRPr>
          </a:p>
        </p:txBody>
      </p:sp>
      <p:sp>
        <p:nvSpPr>
          <p:cNvPr id="35" name="TextBox 34"/>
          <p:cNvSpPr txBox="1"/>
          <p:nvPr/>
        </p:nvSpPr>
        <p:spPr>
          <a:xfrm>
            <a:off x="176491" y="5419170"/>
            <a:ext cx="1016653" cy="215444"/>
          </a:xfrm>
          <a:prstGeom prst="rect">
            <a:avLst/>
          </a:prstGeom>
          <a:noFill/>
        </p:spPr>
        <p:txBody>
          <a:bodyPr wrap="square" rtlCol="0">
            <a:spAutoFit/>
          </a:bodyPr>
          <a:lstStyle/>
          <a:p>
            <a:pPr algn="ctr"/>
            <a:r>
              <a:rPr lang="en-US" sz="800" b="1" dirty="0" smtClean="0">
                <a:latin typeface="Century Gothic" panose="020B0502020202020204" pitchFamily="34" charset="0"/>
              </a:rPr>
              <a:t>Victoria-Island</a:t>
            </a:r>
            <a:endParaRPr lang="en-US" sz="800" dirty="0">
              <a:latin typeface="Century Gothic" panose="020B0502020202020204" pitchFamily="34" charset="0"/>
            </a:endParaRPr>
          </a:p>
        </p:txBody>
      </p:sp>
      <p:sp>
        <p:nvSpPr>
          <p:cNvPr id="36" name="TextBox 35"/>
          <p:cNvSpPr txBox="1"/>
          <p:nvPr/>
        </p:nvSpPr>
        <p:spPr>
          <a:xfrm>
            <a:off x="4019709" y="5906269"/>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20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18.8KM</a:t>
            </a:r>
            <a:endParaRPr lang="en-US" sz="700" dirty="0">
              <a:solidFill>
                <a:srgbClr val="FF0000"/>
              </a:solidFill>
              <a:latin typeface="Century Gothic" panose="020B0502020202020204" pitchFamily="34" charset="0"/>
            </a:endParaRPr>
          </a:p>
        </p:txBody>
      </p:sp>
      <p:pic>
        <p:nvPicPr>
          <p:cNvPr id="37"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148" y="5816241"/>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3035065" y="5414816"/>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3.2KM</a:t>
            </a:r>
            <a:endParaRPr lang="en-US" sz="700" dirty="0">
              <a:solidFill>
                <a:srgbClr val="FF0000"/>
              </a:solidFill>
              <a:latin typeface="Century Gothic" panose="020B0502020202020204" pitchFamily="34" charset="0"/>
            </a:endParaRPr>
          </a:p>
        </p:txBody>
      </p:sp>
      <p:pic>
        <p:nvPicPr>
          <p:cNvPr id="39"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4504" y="5324788"/>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175194" y="5418573"/>
            <a:ext cx="895412"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15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 </a:t>
            </a:r>
            <a:r>
              <a:rPr lang="en-US" sz="700" dirty="0" smtClean="0">
                <a:solidFill>
                  <a:srgbClr val="FF0000"/>
                </a:solidFill>
                <a:latin typeface="Century Gothic" panose="020B0502020202020204" pitchFamily="34" charset="0"/>
              </a:rPr>
              <a:t>12.5KM</a:t>
            </a:r>
            <a:endParaRPr lang="en-US" sz="700" dirty="0">
              <a:solidFill>
                <a:srgbClr val="FF0000"/>
              </a:solidFill>
              <a:latin typeface="Century Gothic" panose="020B0502020202020204" pitchFamily="34" charset="0"/>
            </a:endParaRPr>
          </a:p>
        </p:txBody>
      </p:sp>
      <p:pic>
        <p:nvPicPr>
          <p:cNvPr id="41"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33" y="5328545"/>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254388" y="5906269"/>
            <a:ext cx="905415"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27.6KM</a:t>
            </a:r>
            <a:endParaRPr lang="en-US" sz="700" dirty="0">
              <a:solidFill>
                <a:srgbClr val="FF0000"/>
              </a:solidFill>
              <a:latin typeface="Century Gothic" panose="020B0502020202020204" pitchFamily="34" charset="0"/>
            </a:endParaRPr>
          </a:p>
        </p:txBody>
      </p:sp>
      <p:pic>
        <p:nvPicPr>
          <p:cNvPr id="43"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828" y="5816241"/>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p:cNvSpPr/>
          <p:nvPr/>
        </p:nvSpPr>
        <p:spPr>
          <a:xfrm>
            <a:off x="279020" y="6322288"/>
            <a:ext cx="1340703" cy="306367"/>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Learn More</a:t>
            </a:r>
            <a:endParaRPr lang="en-US" sz="1400" b="1" dirty="0">
              <a:solidFill>
                <a:schemeClr val="bg1"/>
              </a:solidFill>
              <a:latin typeface="Century Gothic" panose="020B0502020202020204" pitchFamily="34" charset="0"/>
            </a:endParaRPr>
          </a:p>
        </p:txBody>
      </p:sp>
      <p:sp>
        <p:nvSpPr>
          <p:cNvPr id="44" name="Rounded Rectangle 43"/>
          <p:cNvSpPr/>
          <p:nvPr/>
        </p:nvSpPr>
        <p:spPr>
          <a:xfrm>
            <a:off x="1726971" y="6322288"/>
            <a:ext cx="1677533" cy="306367"/>
          </a:xfrm>
          <a:prstGeom prst="roundRect">
            <a:avLst/>
          </a:prstGeom>
          <a:solidFill>
            <a:srgbClr val="6600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Estate Layout</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1386378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2105" y="1602778"/>
            <a:ext cx="2775786" cy="2646878"/>
          </a:xfrm>
          <a:prstGeom prst="rect">
            <a:avLst/>
          </a:prstGeom>
          <a:noFill/>
        </p:spPr>
        <p:txBody>
          <a:bodyPr wrap="square" rtlCol="0">
            <a:spAutoFit/>
          </a:bodyPr>
          <a:lstStyle/>
          <a:p>
            <a:pPr algn="r"/>
            <a:r>
              <a:rPr lang="en-US" sz="16600" b="1" dirty="0" smtClean="0">
                <a:solidFill>
                  <a:schemeClr val="bg1">
                    <a:lumMod val="85000"/>
                  </a:schemeClr>
                </a:solidFill>
                <a:latin typeface="Adobe Gothic Std B" panose="020B0800000000000000" pitchFamily="34" charset="-128"/>
                <a:ea typeface="Adobe Gothic Std B" panose="020B0800000000000000" pitchFamily="34" charset="-128"/>
              </a:rPr>
              <a:t>02</a:t>
            </a:r>
          </a:p>
        </p:txBody>
      </p:sp>
      <p:cxnSp>
        <p:nvCxnSpPr>
          <p:cNvPr id="25" name="Straight Connector 24"/>
          <p:cNvCxnSpPr/>
          <p:nvPr/>
        </p:nvCxnSpPr>
        <p:spPr>
          <a:xfrm>
            <a:off x="7506740" y="5634466"/>
            <a:ext cx="3823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473402" y="5570966"/>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409283" y="5570966"/>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9297792" y="5570966"/>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253643" y="5570137"/>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1243361" y="5570137"/>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955434" y="5354693"/>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Abijo</a:t>
            </a:r>
            <a:endParaRPr lang="en-US" sz="800" dirty="0">
              <a:latin typeface="Century Gothic" panose="020B0502020202020204" pitchFamily="34" charset="0"/>
            </a:endParaRPr>
          </a:p>
        </p:txBody>
      </p:sp>
      <p:sp>
        <p:nvSpPr>
          <p:cNvPr id="32" name="TextBox 31"/>
          <p:cNvSpPr txBox="1"/>
          <p:nvPr/>
        </p:nvSpPr>
        <p:spPr>
          <a:xfrm>
            <a:off x="9913477" y="5687825"/>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Awoyaya</a:t>
            </a:r>
            <a:endParaRPr lang="en-US" sz="800" dirty="0">
              <a:latin typeface="Century Gothic" panose="020B0502020202020204" pitchFamily="34" charset="0"/>
            </a:endParaRPr>
          </a:p>
        </p:txBody>
      </p:sp>
      <p:sp>
        <p:nvSpPr>
          <p:cNvPr id="33" name="TextBox 32"/>
          <p:cNvSpPr txBox="1"/>
          <p:nvPr/>
        </p:nvSpPr>
        <p:spPr>
          <a:xfrm>
            <a:off x="10852182" y="5345907"/>
            <a:ext cx="901194"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Eleko</a:t>
            </a:r>
            <a:r>
              <a:rPr lang="en-US" sz="800" b="1" dirty="0" smtClean="0">
                <a:latin typeface="Century Gothic" panose="020B0502020202020204" pitchFamily="34" charset="0"/>
              </a:rPr>
              <a:t> Junction</a:t>
            </a:r>
            <a:endParaRPr lang="en-US" sz="800" dirty="0">
              <a:latin typeface="Century Gothic" panose="020B0502020202020204" pitchFamily="34" charset="0"/>
            </a:endParaRPr>
          </a:p>
        </p:txBody>
      </p:sp>
      <p:sp>
        <p:nvSpPr>
          <p:cNvPr id="34" name="TextBox 33"/>
          <p:cNvSpPr txBox="1"/>
          <p:nvPr/>
        </p:nvSpPr>
        <p:spPr>
          <a:xfrm>
            <a:off x="8067662" y="5693907"/>
            <a:ext cx="81939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Ajah</a:t>
            </a:r>
            <a:endParaRPr lang="en-US" sz="800" dirty="0">
              <a:latin typeface="Century Gothic" panose="020B0502020202020204" pitchFamily="34" charset="0"/>
            </a:endParaRPr>
          </a:p>
        </p:txBody>
      </p:sp>
      <p:sp>
        <p:nvSpPr>
          <p:cNvPr id="35" name="TextBox 34"/>
          <p:cNvSpPr txBox="1"/>
          <p:nvPr/>
        </p:nvSpPr>
        <p:spPr>
          <a:xfrm>
            <a:off x="7022294" y="5354693"/>
            <a:ext cx="1016653" cy="215444"/>
          </a:xfrm>
          <a:prstGeom prst="rect">
            <a:avLst/>
          </a:prstGeom>
          <a:noFill/>
        </p:spPr>
        <p:txBody>
          <a:bodyPr wrap="square" rtlCol="0">
            <a:spAutoFit/>
          </a:bodyPr>
          <a:lstStyle/>
          <a:p>
            <a:pPr algn="ctr"/>
            <a:r>
              <a:rPr lang="en-US" sz="800" b="1" dirty="0" smtClean="0">
                <a:latin typeface="Century Gothic" panose="020B0502020202020204" pitchFamily="34" charset="0"/>
              </a:rPr>
              <a:t>Victoria-Island</a:t>
            </a:r>
            <a:endParaRPr lang="en-US" sz="800" dirty="0">
              <a:latin typeface="Century Gothic" panose="020B0502020202020204" pitchFamily="34" charset="0"/>
            </a:endParaRPr>
          </a:p>
        </p:txBody>
      </p:sp>
      <p:sp>
        <p:nvSpPr>
          <p:cNvPr id="36" name="TextBox 35"/>
          <p:cNvSpPr txBox="1"/>
          <p:nvPr/>
        </p:nvSpPr>
        <p:spPr>
          <a:xfrm>
            <a:off x="10865512" y="5841792"/>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20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18.8KM</a:t>
            </a:r>
            <a:endParaRPr lang="en-US" sz="700" dirty="0">
              <a:solidFill>
                <a:srgbClr val="FF0000"/>
              </a:solidFill>
              <a:latin typeface="Century Gothic" panose="020B0502020202020204" pitchFamily="34" charset="0"/>
            </a:endParaRPr>
          </a:p>
        </p:txBody>
      </p:sp>
      <p:pic>
        <p:nvPicPr>
          <p:cNvPr id="37" name="Picture 2" descr="Image result for icon: 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34951" y="5751764"/>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9880868" y="5350339"/>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3.2KM</a:t>
            </a:r>
            <a:endParaRPr lang="en-US" sz="700" dirty="0">
              <a:solidFill>
                <a:srgbClr val="FF0000"/>
              </a:solidFill>
              <a:latin typeface="Century Gothic" panose="020B0502020202020204" pitchFamily="34" charset="0"/>
            </a:endParaRPr>
          </a:p>
        </p:txBody>
      </p:sp>
      <p:pic>
        <p:nvPicPr>
          <p:cNvPr id="39" name="Picture 2" descr="Image result for icon: 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0307" y="5260311"/>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8020997" y="5354096"/>
            <a:ext cx="895412"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15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 </a:t>
            </a:r>
            <a:r>
              <a:rPr lang="en-US" sz="700" dirty="0" smtClean="0">
                <a:solidFill>
                  <a:srgbClr val="FF0000"/>
                </a:solidFill>
                <a:latin typeface="Century Gothic" panose="020B0502020202020204" pitchFamily="34" charset="0"/>
              </a:rPr>
              <a:t>12.5KM</a:t>
            </a:r>
            <a:endParaRPr lang="en-US" sz="700" dirty="0">
              <a:solidFill>
                <a:srgbClr val="FF0000"/>
              </a:solidFill>
              <a:latin typeface="Century Gothic" panose="020B0502020202020204" pitchFamily="34" charset="0"/>
            </a:endParaRPr>
          </a:p>
        </p:txBody>
      </p:sp>
      <p:pic>
        <p:nvPicPr>
          <p:cNvPr id="41" name="Picture 2" descr="Image result for icon: 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0436" y="5264068"/>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7100191" y="5841792"/>
            <a:ext cx="905415"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27.6KM</a:t>
            </a:r>
            <a:endParaRPr lang="en-US" sz="700" dirty="0">
              <a:solidFill>
                <a:srgbClr val="FF0000"/>
              </a:solidFill>
              <a:latin typeface="Century Gothic" panose="020B0502020202020204" pitchFamily="34" charset="0"/>
            </a:endParaRPr>
          </a:p>
        </p:txBody>
      </p:sp>
      <p:pic>
        <p:nvPicPr>
          <p:cNvPr id="43" name="Picture 2" descr="Image result for icon: 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9631" y="5751764"/>
            <a:ext cx="138663" cy="11485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3">
            <a:extLst>
              <a:ext uri="{28A0092B-C50C-407E-A947-70E740481C1C}">
                <a14:useLocalDpi xmlns:a14="http://schemas.microsoft.com/office/drawing/2010/main" val="0"/>
              </a:ext>
            </a:extLst>
          </a:blip>
          <a:srcRect t="20021"/>
          <a:stretch/>
        </p:blipFill>
        <p:spPr>
          <a:xfrm>
            <a:off x="6910304" y="1992791"/>
            <a:ext cx="5287444" cy="3125467"/>
          </a:xfrm>
          <a:prstGeom prst="rect">
            <a:avLst/>
          </a:prstGeom>
        </p:spPr>
      </p:pic>
      <p:sp>
        <p:nvSpPr>
          <p:cNvPr id="45" name="TextBox 44"/>
          <p:cNvSpPr txBox="1"/>
          <p:nvPr/>
        </p:nvSpPr>
        <p:spPr>
          <a:xfrm>
            <a:off x="3164466" y="1891333"/>
            <a:ext cx="3725827" cy="1323439"/>
          </a:xfrm>
          <a:prstGeom prst="rect">
            <a:avLst/>
          </a:prstGeom>
          <a:noFill/>
        </p:spPr>
        <p:txBody>
          <a:bodyPr wrap="square" rtlCol="0">
            <a:spAutoFit/>
          </a:bodyPr>
          <a:lstStyle/>
          <a:p>
            <a:pPr algn="r"/>
            <a:r>
              <a:rPr lang="en-US" sz="4000" dirty="0" smtClean="0">
                <a:effectLst>
                  <a:outerShdw blurRad="38100" dist="38100" dir="2700000" algn="tl">
                    <a:srgbClr val="000000">
                      <a:alpha val="43137"/>
                    </a:srgbClr>
                  </a:outerShdw>
                </a:effectLst>
                <a:latin typeface="Century Gothic" panose="020B0502020202020204" pitchFamily="34" charset="0"/>
              </a:rPr>
              <a:t>Eastland Golf</a:t>
            </a:r>
          </a:p>
          <a:p>
            <a:pPr algn="r"/>
            <a:r>
              <a:rPr lang="en-US" sz="4000" b="1" dirty="0" smtClean="0">
                <a:effectLst>
                  <a:outerShdw blurRad="38100" dist="38100" dir="2700000" algn="tl">
                    <a:srgbClr val="000000">
                      <a:alpha val="43137"/>
                    </a:srgbClr>
                  </a:outerShdw>
                </a:effectLst>
                <a:latin typeface="Century Gothic" panose="020B0502020202020204" pitchFamily="34" charset="0"/>
              </a:rPr>
              <a:t>Estate</a:t>
            </a:r>
          </a:p>
        </p:txBody>
      </p:sp>
      <p:sp>
        <p:nvSpPr>
          <p:cNvPr id="46" name="TextBox 45"/>
          <p:cNvSpPr txBox="1"/>
          <p:nvPr/>
        </p:nvSpPr>
        <p:spPr>
          <a:xfrm>
            <a:off x="2532241" y="3214772"/>
            <a:ext cx="4387761" cy="3662541"/>
          </a:xfrm>
          <a:prstGeom prst="rect">
            <a:avLst/>
          </a:prstGeom>
          <a:noFill/>
        </p:spPr>
        <p:txBody>
          <a:bodyPr wrap="square" rtlCol="0">
            <a:spAutoFit/>
          </a:bodyPr>
          <a:lstStyle/>
          <a:p>
            <a:pPr algn="r"/>
            <a:r>
              <a:rPr lang="en-US" sz="1600" dirty="0" smtClean="0">
                <a:latin typeface="Century Gothic" panose="020B0502020202020204" pitchFamily="34" charset="0"/>
              </a:rPr>
              <a:t>In Lush Serenity…</a:t>
            </a:r>
          </a:p>
          <a:p>
            <a:endParaRPr lang="en-US" sz="1200" dirty="0" smtClean="0">
              <a:latin typeface="Century Gothic" panose="020B0502020202020204" pitchFamily="34" charset="0"/>
            </a:endParaRPr>
          </a:p>
          <a:p>
            <a:r>
              <a:rPr lang="en-US" sz="1200" dirty="0">
                <a:latin typeface="Century Gothic" panose="020B0502020202020204" pitchFamily="34" charset="0"/>
              </a:rPr>
              <a:t>Eastland Golf Estate is a </a:t>
            </a:r>
            <a:r>
              <a:rPr lang="en-US" sz="1200" dirty="0" smtClean="0">
                <a:latin typeface="Century Gothic" panose="020B0502020202020204" pitchFamily="34" charset="0"/>
              </a:rPr>
              <a:t>30 </a:t>
            </a:r>
            <a:r>
              <a:rPr lang="en-US" sz="1200" dirty="0">
                <a:latin typeface="Century Gothic" panose="020B0502020202020204" pitchFamily="34" charset="0"/>
              </a:rPr>
              <a:t>acre estate development of </a:t>
            </a:r>
            <a:r>
              <a:rPr lang="en-US" sz="1200" dirty="0" err="1">
                <a:latin typeface="Century Gothic" panose="020B0502020202020204" pitchFamily="34" charset="0"/>
              </a:rPr>
              <a:t>Middlechase</a:t>
            </a:r>
            <a:r>
              <a:rPr lang="en-US" sz="1200" dirty="0">
                <a:latin typeface="Century Gothic" panose="020B0502020202020204" pitchFamily="34" charset="0"/>
              </a:rPr>
              <a:t> Property Limited </a:t>
            </a:r>
            <a:r>
              <a:rPr lang="en-US" sz="1200" dirty="0" smtClean="0">
                <a:latin typeface="Century Gothic" panose="020B0502020202020204" pitchFamily="34" charset="0"/>
              </a:rPr>
              <a:t>located in </a:t>
            </a:r>
            <a:r>
              <a:rPr lang="en-US" sz="1200" dirty="0" err="1" smtClean="0">
                <a:latin typeface="Century Gothic" panose="020B0502020202020204" pitchFamily="34" charset="0"/>
              </a:rPr>
              <a:t>Abijo</a:t>
            </a:r>
            <a:r>
              <a:rPr lang="en-US" sz="1200" dirty="0" smtClean="0">
                <a:latin typeface="Century Gothic" panose="020B0502020202020204" pitchFamily="34" charset="0"/>
              </a:rPr>
              <a:t>, </a:t>
            </a:r>
            <a:r>
              <a:rPr lang="en-US" sz="1200" dirty="0" err="1" smtClean="0">
                <a:latin typeface="Century Gothic" panose="020B0502020202020204" pitchFamily="34" charset="0"/>
              </a:rPr>
              <a:t>Ibeju-Lekki</a:t>
            </a:r>
            <a:r>
              <a:rPr lang="en-US" sz="1200" dirty="0" smtClean="0">
                <a:latin typeface="Century Gothic" panose="020B0502020202020204" pitchFamily="34" charset="0"/>
              </a:rPr>
              <a:t> which </a:t>
            </a:r>
            <a:r>
              <a:rPr lang="en-US" sz="1200" dirty="0">
                <a:latin typeface="Century Gothic" panose="020B0502020202020204" pitchFamily="34" charset="0"/>
              </a:rPr>
              <a:t>would be sold in plots to early property buyers and subsequently serves as a residential development for </a:t>
            </a:r>
            <a:r>
              <a:rPr lang="en-US" sz="1200" dirty="0" smtClean="0">
                <a:latin typeface="Century Gothic" panose="020B0502020202020204" pitchFamily="34" charset="0"/>
              </a:rPr>
              <a:t>first-time </a:t>
            </a:r>
            <a:r>
              <a:rPr lang="en-US" sz="1200" dirty="0">
                <a:latin typeface="Century Gothic" panose="020B0502020202020204" pitchFamily="34" charset="0"/>
              </a:rPr>
              <a:t>home-owners.</a:t>
            </a:r>
          </a:p>
          <a:p>
            <a:endParaRPr lang="en-US" sz="1200" dirty="0">
              <a:latin typeface="Century Gothic" panose="020B0502020202020204" pitchFamily="34" charset="0"/>
            </a:endParaRPr>
          </a:p>
          <a:p>
            <a:r>
              <a:rPr lang="en-US" sz="1200" dirty="0">
                <a:latin typeface="Century Gothic" panose="020B0502020202020204" pitchFamily="34" charset="0"/>
              </a:rPr>
              <a:t>The estate would feature 4 acres of Nigeria’s first family golf course and recreational facility to ease resident and provide luxury comfort including a </a:t>
            </a:r>
            <a:r>
              <a:rPr lang="en-US" sz="1200" dirty="0" smtClean="0">
                <a:latin typeface="Century Gothic" panose="020B0502020202020204" pitchFamily="34" charset="0"/>
              </a:rPr>
              <a:t>state-of-the-art </a:t>
            </a:r>
            <a:r>
              <a:rPr lang="en-US" sz="1200" dirty="0">
                <a:latin typeface="Century Gothic" panose="020B0502020202020204" pitchFamily="34" charset="0"/>
              </a:rPr>
              <a:t>meeting space, ballroom, which provides the Estate with </a:t>
            </a:r>
            <a:r>
              <a:rPr lang="en-US" sz="1200" dirty="0" smtClean="0">
                <a:latin typeface="Century Gothic" panose="020B0502020202020204" pitchFamily="34" charset="0"/>
              </a:rPr>
              <a:t>a significant </a:t>
            </a:r>
            <a:r>
              <a:rPr lang="en-US" sz="1200" dirty="0">
                <a:latin typeface="Century Gothic" panose="020B0502020202020204" pitchFamily="34" charset="0"/>
              </a:rPr>
              <a:t>competitive advantage. The Property has the first Family Golf Course in Nigeria, allowing it to capture a substantial share of the corporate and social business. In addition, the Property contains two recreational facility, an outdoor swimming pool, outdoor hot tub, two </a:t>
            </a:r>
            <a:r>
              <a:rPr lang="en-US" sz="1200" dirty="0" smtClean="0">
                <a:latin typeface="Century Gothic" panose="020B0502020202020204" pitchFamily="34" charset="0"/>
              </a:rPr>
              <a:t>fitness </a:t>
            </a:r>
            <a:r>
              <a:rPr lang="en-US" sz="1200" dirty="0">
                <a:latin typeface="Century Gothic" panose="020B0502020202020204" pitchFamily="34" charset="0"/>
              </a:rPr>
              <a:t>facilities, a business center, and covered parking.</a:t>
            </a:r>
          </a:p>
        </p:txBody>
      </p:sp>
      <p:cxnSp>
        <p:nvCxnSpPr>
          <p:cNvPr id="47" name="Straight Connector 46"/>
          <p:cNvCxnSpPr/>
          <p:nvPr/>
        </p:nvCxnSpPr>
        <p:spPr>
          <a:xfrm>
            <a:off x="2919551" y="3216651"/>
            <a:ext cx="515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10413620" y="6322288"/>
            <a:ext cx="1340703" cy="306367"/>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Learn More</a:t>
            </a:r>
            <a:endParaRPr lang="en-US" sz="1400" b="1" dirty="0">
              <a:solidFill>
                <a:schemeClr val="bg1"/>
              </a:solidFill>
              <a:latin typeface="Century Gothic" panose="020B0502020202020204" pitchFamily="34" charset="0"/>
            </a:endParaRPr>
          </a:p>
        </p:txBody>
      </p:sp>
      <p:sp>
        <p:nvSpPr>
          <p:cNvPr id="49" name="Rounded Rectangle 48"/>
          <p:cNvSpPr/>
          <p:nvPr/>
        </p:nvSpPr>
        <p:spPr>
          <a:xfrm>
            <a:off x="8612761" y="6322288"/>
            <a:ext cx="1677533" cy="306367"/>
          </a:xfrm>
          <a:prstGeom prst="roundRect">
            <a:avLst/>
          </a:prstGeom>
          <a:solidFill>
            <a:srgbClr val="6600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Estate Layout</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033259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 y="2020537"/>
            <a:ext cx="5265003" cy="3132784"/>
          </a:xfrm>
          <a:prstGeom prst="rect">
            <a:avLst/>
          </a:prstGeom>
        </p:spPr>
      </p:pic>
      <p:sp>
        <p:nvSpPr>
          <p:cNvPr id="20" name="TextBox 19"/>
          <p:cNvSpPr txBox="1"/>
          <p:nvPr/>
        </p:nvSpPr>
        <p:spPr>
          <a:xfrm>
            <a:off x="5283586" y="1919908"/>
            <a:ext cx="4476462" cy="1323439"/>
          </a:xfrm>
          <a:prstGeom prst="rect">
            <a:avLst/>
          </a:prstGeom>
          <a:noFill/>
        </p:spPr>
        <p:txBody>
          <a:bodyPr wrap="square" rtlCol="0">
            <a:spAutoFit/>
          </a:bodyPr>
          <a:lstStyle/>
          <a:p>
            <a:r>
              <a:rPr lang="en-US" sz="4000" dirty="0" smtClean="0">
                <a:effectLst>
                  <a:outerShdw blurRad="38100" dist="38100" dir="2700000" algn="tl">
                    <a:srgbClr val="000000">
                      <a:alpha val="43137"/>
                    </a:srgbClr>
                  </a:outerShdw>
                </a:effectLst>
                <a:latin typeface="Century Gothic" panose="020B0502020202020204" pitchFamily="34" charset="0"/>
              </a:rPr>
              <a:t>Dream Parks &amp; Garden </a:t>
            </a:r>
            <a:r>
              <a:rPr lang="en-US" sz="4000" b="1" dirty="0" smtClean="0">
                <a:effectLst>
                  <a:outerShdw blurRad="38100" dist="38100" dir="2700000" algn="tl">
                    <a:srgbClr val="000000">
                      <a:alpha val="43137"/>
                    </a:srgbClr>
                  </a:outerShdw>
                </a:effectLst>
                <a:latin typeface="Century Gothic" panose="020B0502020202020204" pitchFamily="34" charset="0"/>
              </a:rPr>
              <a:t>Estate</a:t>
            </a:r>
          </a:p>
        </p:txBody>
      </p:sp>
      <p:sp>
        <p:nvSpPr>
          <p:cNvPr id="21" name="TextBox 20"/>
          <p:cNvSpPr txBox="1"/>
          <p:nvPr/>
        </p:nvSpPr>
        <p:spPr>
          <a:xfrm>
            <a:off x="5283586" y="3252152"/>
            <a:ext cx="4476462" cy="1631216"/>
          </a:xfrm>
          <a:prstGeom prst="rect">
            <a:avLst/>
          </a:prstGeom>
          <a:noFill/>
        </p:spPr>
        <p:txBody>
          <a:bodyPr wrap="square" rtlCol="0">
            <a:spAutoFit/>
          </a:bodyPr>
          <a:lstStyle/>
          <a:p>
            <a:r>
              <a:rPr lang="en-US" sz="1600" dirty="0" smtClean="0">
                <a:latin typeface="Century Gothic" panose="020B0502020202020204" pitchFamily="34" charset="0"/>
              </a:rPr>
              <a:t>Serene Beachside Splendor…</a:t>
            </a:r>
          </a:p>
          <a:p>
            <a:endParaRPr lang="en-US" sz="1200" dirty="0" smtClean="0">
              <a:latin typeface="Century Gothic" panose="020B0502020202020204" pitchFamily="34" charset="0"/>
            </a:endParaRPr>
          </a:p>
          <a:p>
            <a:r>
              <a:rPr lang="en-US" sz="1200" dirty="0">
                <a:latin typeface="Century Gothic" panose="020B0502020202020204" pitchFamily="34" charset="0"/>
              </a:rPr>
              <a:t>Located in </a:t>
            </a:r>
            <a:r>
              <a:rPr lang="en-US" sz="1200" dirty="0" err="1">
                <a:latin typeface="Century Gothic" panose="020B0502020202020204" pitchFamily="34" charset="0"/>
              </a:rPr>
              <a:t>Orofun-Akodo</a:t>
            </a:r>
            <a:r>
              <a:rPr lang="en-US" sz="1200" dirty="0">
                <a:latin typeface="Century Gothic" panose="020B0502020202020204" pitchFamily="34" charset="0"/>
              </a:rPr>
              <a:t>, just a few minutes before the Free Trade Zone and 30 minutes from </a:t>
            </a:r>
            <a:r>
              <a:rPr lang="en-US" sz="1200" dirty="0" err="1">
                <a:latin typeface="Century Gothic" panose="020B0502020202020204" pitchFamily="34" charset="0"/>
              </a:rPr>
              <a:t>Ajah</a:t>
            </a:r>
            <a:r>
              <a:rPr lang="en-US" sz="1200" dirty="0">
                <a:latin typeface="Century Gothic" panose="020B0502020202020204" pitchFamily="34" charset="0"/>
              </a:rPr>
              <a:t>. The property has a Supreme Court judgment and would also serve as the site for private golf course and a Cancer Therapy Centre, which would be the first </a:t>
            </a:r>
            <a:r>
              <a:rPr lang="en-US" sz="1200" dirty="0" err="1">
                <a:latin typeface="Century Gothic" panose="020B0502020202020204" pitchFamily="34" charset="0"/>
              </a:rPr>
              <a:t>centre</a:t>
            </a:r>
            <a:r>
              <a:rPr lang="en-US" sz="1200" dirty="0">
                <a:latin typeface="Century Gothic" panose="020B0502020202020204" pitchFamily="34" charset="0"/>
              </a:rPr>
              <a:t> to offer affordable services to the public. </a:t>
            </a:r>
          </a:p>
        </p:txBody>
      </p:sp>
      <p:cxnSp>
        <p:nvCxnSpPr>
          <p:cNvPr id="22" name="Straight Connector 21"/>
          <p:cNvCxnSpPr/>
          <p:nvPr/>
        </p:nvCxnSpPr>
        <p:spPr>
          <a:xfrm>
            <a:off x="2924802" y="3245226"/>
            <a:ext cx="64914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400494" y="1631353"/>
            <a:ext cx="2775786" cy="2646878"/>
          </a:xfrm>
          <a:prstGeom prst="rect">
            <a:avLst/>
          </a:prstGeom>
          <a:noFill/>
        </p:spPr>
        <p:txBody>
          <a:bodyPr wrap="square" rtlCol="0">
            <a:spAutoFit/>
          </a:bodyPr>
          <a:lstStyle/>
          <a:p>
            <a:pPr algn="r"/>
            <a:r>
              <a:rPr lang="en-US" sz="16600" b="1" dirty="0" smtClean="0">
                <a:solidFill>
                  <a:schemeClr val="bg1">
                    <a:lumMod val="85000"/>
                  </a:schemeClr>
                </a:solidFill>
                <a:latin typeface="Adobe Gothic Std B" panose="020B0800000000000000" pitchFamily="34" charset="-128"/>
                <a:ea typeface="Adobe Gothic Std B" panose="020B0800000000000000" pitchFamily="34" charset="-128"/>
              </a:rPr>
              <a:t>03</a:t>
            </a:r>
          </a:p>
        </p:txBody>
      </p:sp>
      <p:sp>
        <p:nvSpPr>
          <p:cNvPr id="46" name="Rounded Rectangle 45"/>
          <p:cNvSpPr/>
          <p:nvPr/>
        </p:nvSpPr>
        <p:spPr>
          <a:xfrm>
            <a:off x="279020" y="6322288"/>
            <a:ext cx="1340703" cy="306367"/>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Learn More</a:t>
            </a:r>
            <a:endParaRPr lang="en-US" sz="1400" b="1" dirty="0">
              <a:solidFill>
                <a:schemeClr val="bg1"/>
              </a:solidFill>
              <a:latin typeface="Century Gothic" panose="020B0502020202020204" pitchFamily="34" charset="0"/>
            </a:endParaRPr>
          </a:p>
        </p:txBody>
      </p:sp>
      <p:cxnSp>
        <p:nvCxnSpPr>
          <p:cNvPr id="44" name="Straight Connector 43"/>
          <p:cNvCxnSpPr/>
          <p:nvPr/>
        </p:nvCxnSpPr>
        <p:spPr>
          <a:xfrm>
            <a:off x="607618" y="5655611"/>
            <a:ext cx="3823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74280" y="5592111"/>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510161" y="5592111"/>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398670" y="5592111"/>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354521" y="5591282"/>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344239" y="5591282"/>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2011862" y="5375838"/>
            <a:ext cx="89913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Orofun-Akodo</a:t>
            </a:r>
            <a:endParaRPr lang="en-US" sz="800" dirty="0">
              <a:latin typeface="Century Gothic" panose="020B0502020202020204" pitchFamily="34" charset="0"/>
            </a:endParaRPr>
          </a:p>
        </p:txBody>
      </p:sp>
      <p:sp>
        <p:nvSpPr>
          <p:cNvPr id="52" name="TextBox 51"/>
          <p:cNvSpPr txBox="1"/>
          <p:nvPr/>
        </p:nvSpPr>
        <p:spPr>
          <a:xfrm>
            <a:off x="2930051" y="5708970"/>
            <a:ext cx="970042"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Lekki</a:t>
            </a:r>
            <a:r>
              <a:rPr lang="en-US" sz="800" b="1" dirty="0" smtClean="0">
                <a:latin typeface="Century Gothic" panose="020B0502020202020204" pitchFamily="34" charset="0"/>
              </a:rPr>
              <a:t> FTZ</a:t>
            </a:r>
            <a:endParaRPr lang="en-US" sz="800" dirty="0">
              <a:latin typeface="Century Gothic" panose="020B0502020202020204" pitchFamily="34" charset="0"/>
            </a:endParaRPr>
          </a:p>
        </p:txBody>
      </p:sp>
      <p:sp>
        <p:nvSpPr>
          <p:cNvPr id="53" name="TextBox 52"/>
          <p:cNvSpPr txBox="1"/>
          <p:nvPr/>
        </p:nvSpPr>
        <p:spPr>
          <a:xfrm>
            <a:off x="3859630" y="5367052"/>
            <a:ext cx="1079530"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Dangote</a:t>
            </a:r>
            <a:r>
              <a:rPr lang="en-US" sz="800" b="1" dirty="0" smtClean="0">
                <a:latin typeface="Century Gothic" panose="020B0502020202020204" pitchFamily="34" charset="0"/>
              </a:rPr>
              <a:t> Refinery</a:t>
            </a:r>
            <a:endParaRPr lang="en-US" sz="800" dirty="0">
              <a:latin typeface="Century Gothic" panose="020B0502020202020204" pitchFamily="34" charset="0"/>
            </a:endParaRPr>
          </a:p>
        </p:txBody>
      </p:sp>
      <p:sp>
        <p:nvSpPr>
          <p:cNvPr id="54" name="TextBox 53"/>
          <p:cNvSpPr txBox="1"/>
          <p:nvPr/>
        </p:nvSpPr>
        <p:spPr>
          <a:xfrm>
            <a:off x="1073524" y="5715052"/>
            <a:ext cx="994563" cy="215444"/>
          </a:xfrm>
          <a:prstGeom prst="rect">
            <a:avLst/>
          </a:prstGeom>
          <a:noFill/>
        </p:spPr>
        <p:txBody>
          <a:bodyPr wrap="square" rtlCol="0">
            <a:spAutoFit/>
          </a:bodyPr>
          <a:lstStyle/>
          <a:p>
            <a:pPr algn="ctr"/>
            <a:r>
              <a:rPr lang="en-US" sz="800" b="1" dirty="0" err="1">
                <a:latin typeface="Century Gothic" panose="020B0502020202020204" pitchFamily="34" charset="0"/>
              </a:rPr>
              <a:t>Eleko</a:t>
            </a:r>
            <a:r>
              <a:rPr lang="en-US" sz="800" b="1" dirty="0">
                <a:latin typeface="Century Gothic" panose="020B0502020202020204" pitchFamily="34" charset="0"/>
              </a:rPr>
              <a:t> Junction</a:t>
            </a:r>
            <a:endParaRPr lang="en-US" sz="800" dirty="0">
              <a:latin typeface="Century Gothic" panose="020B0502020202020204" pitchFamily="34" charset="0"/>
            </a:endParaRPr>
          </a:p>
        </p:txBody>
      </p:sp>
      <p:sp>
        <p:nvSpPr>
          <p:cNvPr id="55" name="TextBox 54"/>
          <p:cNvSpPr txBox="1"/>
          <p:nvPr/>
        </p:nvSpPr>
        <p:spPr>
          <a:xfrm>
            <a:off x="123172" y="5375838"/>
            <a:ext cx="1016653" cy="215444"/>
          </a:xfrm>
          <a:prstGeom prst="rect">
            <a:avLst/>
          </a:prstGeom>
          <a:noFill/>
        </p:spPr>
        <p:txBody>
          <a:bodyPr wrap="square" rtlCol="0">
            <a:spAutoFit/>
          </a:bodyPr>
          <a:lstStyle/>
          <a:p>
            <a:pPr algn="ctr"/>
            <a:r>
              <a:rPr lang="en-US" sz="800" b="1" dirty="0" err="1">
                <a:latin typeface="Century Gothic" panose="020B0502020202020204" pitchFamily="34" charset="0"/>
              </a:rPr>
              <a:t>Ajah</a:t>
            </a:r>
            <a:endParaRPr lang="en-US" sz="800" dirty="0">
              <a:latin typeface="Century Gothic" panose="020B0502020202020204" pitchFamily="34" charset="0"/>
            </a:endParaRPr>
          </a:p>
        </p:txBody>
      </p:sp>
      <p:sp>
        <p:nvSpPr>
          <p:cNvPr id="56" name="TextBox 55"/>
          <p:cNvSpPr txBox="1"/>
          <p:nvPr/>
        </p:nvSpPr>
        <p:spPr>
          <a:xfrm>
            <a:off x="3966390" y="5862937"/>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20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14.7KM</a:t>
            </a:r>
            <a:endParaRPr lang="en-US" sz="700" dirty="0">
              <a:solidFill>
                <a:srgbClr val="FF0000"/>
              </a:solidFill>
              <a:latin typeface="Century Gothic" panose="020B0502020202020204" pitchFamily="34" charset="0"/>
            </a:endParaRPr>
          </a:p>
        </p:txBody>
      </p:sp>
      <p:pic>
        <p:nvPicPr>
          <p:cNvPr id="57"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5829" y="5772909"/>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81746" y="5371484"/>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3.4KM</a:t>
            </a:r>
            <a:endParaRPr lang="en-US" sz="700" dirty="0">
              <a:solidFill>
                <a:srgbClr val="FF0000"/>
              </a:solidFill>
              <a:latin typeface="Century Gothic" panose="020B0502020202020204" pitchFamily="34" charset="0"/>
            </a:endParaRPr>
          </a:p>
        </p:txBody>
      </p:sp>
      <p:pic>
        <p:nvPicPr>
          <p:cNvPr id="59"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1185" y="5281456"/>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1121875" y="5375241"/>
            <a:ext cx="895412"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18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 </a:t>
            </a:r>
            <a:r>
              <a:rPr lang="en-US" sz="700" dirty="0" smtClean="0">
                <a:solidFill>
                  <a:srgbClr val="FF0000"/>
                </a:solidFill>
                <a:latin typeface="Century Gothic" panose="020B0502020202020204" pitchFamily="34" charset="0"/>
              </a:rPr>
              <a:t>11.8KM</a:t>
            </a:r>
            <a:endParaRPr lang="en-US" sz="700" dirty="0">
              <a:solidFill>
                <a:srgbClr val="FF0000"/>
              </a:solidFill>
              <a:latin typeface="Century Gothic" panose="020B0502020202020204" pitchFamily="34" charset="0"/>
            </a:endParaRPr>
          </a:p>
        </p:txBody>
      </p:sp>
      <p:pic>
        <p:nvPicPr>
          <p:cNvPr id="61"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1314" y="5285213"/>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01069" y="5862937"/>
            <a:ext cx="905415"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58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43.3KM</a:t>
            </a:r>
            <a:endParaRPr lang="en-US" sz="700" dirty="0">
              <a:solidFill>
                <a:srgbClr val="FF0000"/>
              </a:solidFill>
              <a:latin typeface="Century Gothic" panose="020B0502020202020204" pitchFamily="34" charset="0"/>
            </a:endParaRPr>
          </a:p>
        </p:txBody>
      </p:sp>
      <p:pic>
        <p:nvPicPr>
          <p:cNvPr id="63"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09" y="5772909"/>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1726971" y="6322288"/>
            <a:ext cx="1677533" cy="306367"/>
          </a:xfrm>
          <a:prstGeom prst="roundRect">
            <a:avLst/>
          </a:prstGeom>
          <a:solidFill>
            <a:srgbClr val="6600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Estate Layout</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2967183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0305" y="2000448"/>
            <a:ext cx="5287444" cy="3114550"/>
          </a:xfrm>
          <a:prstGeom prst="rect">
            <a:avLst/>
          </a:prstGeom>
        </p:spPr>
      </p:pic>
      <p:sp>
        <p:nvSpPr>
          <p:cNvPr id="23" name="TextBox 22"/>
          <p:cNvSpPr txBox="1"/>
          <p:nvPr/>
        </p:nvSpPr>
        <p:spPr>
          <a:xfrm>
            <a:off x="-12105" y="1602778"/>
            <a:ext cx="2775786" cy="2646878"/>
          </a:xfrm>
          <a:prstGeom prst="rect">
            <a:avLst/>
          </a:prstGeom>
          <a:noFill/>
        </p:spPr>
        <p:txBody>
          <a:bodyPr wrap="square" rtlCol="0">
            <a:spAutoFit/>
          </a:bodyPr>
          <a:lstStyle/>
          <a:p>
            <a:pPr algn="r"/>
            <a:r>
              <a:rPr lang="en-US" sz="16600" b="1" dirty="0" smtClean="0">
                <a:solidFill>
                  <a:schemeClr val="bg1">
                    <a:lumMod val="85000"/>
                  </a:schemeClr>
                </a:solidFill>
                <a:latin typeface="Adobe Gothic Std B" panose="020B0800000000000000" pitchFamily="34" charset="-128"/>
                <a:ea typeface="Adobe Gothic Std B" panose="020B0800000000000000" pitchFamily="34" charset="-128"/>
              </a:rPr>
              <a:t>04</a:t>
            </a:r>
          </a:p>
        </p:txBody>
      </p:sp>
      <p:sp>
        <p:nvSpPr>
          <p:cNvPr id="45" name="TextBox 44"/>
          <p:cNvSpPr txBox="1"/>
          <p:nvPr/>
        </p:nvSpPr>
        <p:spPr>
          <a:xfrm>
            <a:off x="3190224" y="1891333"/>
            <a:ext cx="3725827" cy="1323439"/>
          </a:xfrm>
          <a:prstGeom prst="rect">
            <a:avLst/>
          </a:prstGeom>
          <a:noFill/>
        </p:spPr>
        <p:txBody>
          <a:bodyPr wrap="square" rtlCol="0">
            <a:spAutoFit/>
          </a:bodyPr>
          <a:lstStyle/>
          <a:p>
            <a:pPr algn="r"/>
            <a:r>
              <a:rPr lang="en-US" sz="4000" dirty="0" smtClean="0">
                <a:effectLst>
                  <a:outerShdw blurRad="38100" dist="38100" dir="2700000" algn="tl">
                    <a:srgbClr val="000000">
                      <a:alpha val="43137"/>
                    </a:srgbClr>
                  </a:outerShdw>
                </a:effectLst>
                <a:latin typeface="Century Gothic" panose="020B0502020202020204" pitchFamily="34" charset="0"/>
              </a:rPr>
              <a:t>Easthampton</a:t>
            </a:r>
          </a:p>
          <a:p>
            <a:pPr algn="r"/>
            <a:r>
              <a:rPr lang="en-US" sz="4000" b="1" dirty="0" smtClean="0">
                <a:effectLst>
                  <a:outerShdw blurRad="38100" dist="38100" dir="2700000" algn="tl">
                    <a:srgbClr val="000000">
                      <a:alpha val="43137"/>
                    </a:srgbClr>
                  </a:outerShdw>
                </a:effectLst>
                <a:latin typeface="Century Gothic" panose="020B0502020202020204" pitchFamily="34" charset="0"/>
              </a:rPr>
              <a:t>Estate</a:t>
            </a:r>
          </a:p>
        </p:txBody>
      </p:sp>
      <p:sp>
        <p:nvSpPr>
          <p:cNvPr id="46" name="TextBox 45"/>
          <p:cNvSpPr txBox="1"/>
          <p:nvPr/>
        </p:nvSpPr>
        <p:spPr>
          <a:xfrm>
            <a:off x="2532241" y="3214772"/>
            <a:ext cx="4387761" cy="1631216"/>
          </a:xfrm>
          <a:prstGeom prst="rect">
            <a:avLst/>
          </a:prstGeom>
          <a:noFill/>
        </p:spPr>
        <p:txBody>
          <a:bodyPr wrap="square" rtlCol="0">
            <a:spAutoFit/>
          </a:bodyPr>
          <a:lstStyle/>
          <a:p>
            <a:pPr algn="r"/>
            <a:r>
              <a:rPr lang="en-US" sz="1600" dirty="0" smtClean="0">
                <a:latin typeface="Century Gothic" panose="020B0502020202020204" pitchFamily="34" charset="0"/>
              </a:rPr>
              <a:t>Above And Beyond Tranquility…</a:t>
            </a:r>
          </a:p>
          <a:p>
            <a:endParaRPr lang="en-US" sz="1200" dirty="0" smtClean="0">
              <a:latin typeface="Century Gothic" panose="020B0502020202020204" pitchFamily="34" charset="0"/>
            </a:endParaRPr>
          </a:p>
          <a:p>
            <a:r>
              <a:rPr lang="en-US" sz="1200" dirty="0">
                <a:latin typeface="Century Gothic" panose="020B0502020202020204" pitchFamily="34" charset="0"/>
              </a:rPr>
              <a:t>Located in </a:t>
            </a:r>
            <a:r>
              <a:rPr lang="en-US" sz="1200" dirty="0" err="1">
                <a:latin typeface="Century Gothic" panose="020B0502020202020204" pitchFamily="34" charset="0"/>
              </a:rPr>
              <a:t>Elerangbe</a:t>
            </a:r>
            <a:r>
              <a:rPr lang="en-US" sz="1200" dirty="0">
                <a:latin typeface="Century Gothic" panose="020B0502020202020204" pitchFamily="34" charset="0"/>
              </a:rPr>
              <a:t>, the site is just a stone throw to the proposed </a:t>
            </a:r>
            <a:r>
              <a:rPr lang="en-US" sz="1200" dirty="0" err="1">
                <a:latin typeface="Century Gothic" panose="020B0502020202020204" pitchFamily="34" charset="0"/>
              </a:rPr>
              <a:t>Lekki</a:t>
            </a:r>
            <a:r>
              <a:rPr lang="en-US" sz="1200" dirty="0">
                <a:latin typeface="Century Gothic" panose="020B0502020202020204" pitchFamily="34" charset="0"/>
              </a:rPr>
              <a:t> International Airport, and would serve as an income producing asset for investors who would like to position themselves for developers partnership to build apartment units because of the proximity of the property to the airport. </a:t>
            </a:r>
          </a:p>
        </p:txBody>
      </p:sp>
      <p:cxnSp>
        <p:nvCxnSpPr>
          <p:cNvPr id="47" name="Straight Connector 46"/>
          <p:cNvCxnSpPr/>
          <p:nvPr/>
        </p:nvCxnSpPr>
        <p:spPr>
          <a:xfrm>
            <a:off x="2919551" y="3216651"/>
            <a:ext cx="51588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10413620" y="6322288"/>
            <a:ext cx="1340703" cy="306367"/>
          </a:xfrm>
          <a:prstGeom prst="roundRect">
            <a:avLst/>
          </a:prstGeom>
          <a:solidFill>
            <a:schemeClr val="tx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Learn More</a:t>
            </a:r>
            <a:endParaRPr lang="en-US" sz="1400" b="1" dirty="0">
              <a:solidFill>
                <a:schemeClr val="bg1"/>
              </a:solidFill>
              <a:latin typeface="Century Gothic" panose="020B0502020202020204" pitchFamily="34" charset="0"/>
            </a:endParaRPr>
          </a:p>
        </p:txBody>
      </p:sp>
      <p:cxnSp>
        <p:nvCxnSpPr>
          <p:cNvPr id="49" name="Straight Connector 48"/>
          <p:cNvCxnSpPr/>
          <p:nvPr/>
        </p:nvCxnSpPr>
        <p:spPr>
          <a:xfrm>
            <a:off x="7579537" y="5621648"/>
            <a:ext cx="382340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546199" y="5558148"/>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482080" y="5558148"/>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9370589" y="5558148"/>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326440" y="5557319"/>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1316158" y="5557319"/>
            <a:ext cx="120650" cy="127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983781" y="5341875"/>
            <a:ext cx="899139"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Elerangbe</a:t>
            </a:r>
            <a:endParaRPr lang="en-US" sz="800" dirty="0">
              <a:latin typeface="Century Gothic" panose="020B0502020202020204" pitchFamily="34" charset="0"/>
            </a:endParaRPr>
          </a:p>
        </p:txBody>
      </p:sp>
      <p:sp>
        <p:nvSpPr>
          <p:cNvPr id="56" name="TextBox 55"/>
          <p:cNvSpPr txBox="1"/>
          <p:nvPr/>
        </p:nvSpPr>
        <p:spPr>
          <a:xfrm>
            <a:off x="9901970" y="5675007"/>
            <a:ext cx="970042" cy="338554"/>
          </a:xfrm>
          <a:prstGeom prst="rect">
            <a:avLst/>
          </a:prstGeom>
          <a:noFill/>
        </p:spPr>
        <p:txBody>
          <a:bodyPr wrap="square" rtlCol="0">
            <a:spAutoFit/>
          </a:bodyPr>
          <a:lstStyle/>
          <a:p>
            <a:pPr algn="ctr"/>
            <a:r>
              <a:rPr lang="en-US" sz="800" b="1" dirty="0" err="1" smtClean="0">
                <a:latin typeface="Century Gothic" panose="020B0502020202020204" pitchFamily="34" charset="0"/>
              </a:rPr>
              <a:t>Lekki</a:t>
            </a:r>
            <a:r>
              <a:rPr lang="en-US" sz="800" b="1" dirty="0" smtClean="0">
                <a:latin typeface="Century Gothic" panose="020B0502020202020204" pitchFamily="34" charset="0"/>
              </a:rPr>
              <a:t> Airport</a:t>
            </a:r>
          </a:p>
          <a:p>
            <a:pPr algn="ctr"/>
            <a:r>
              <a:rPr lang="en-US" sz="800" dirty="0" smtClean="0">
                <a:latin typeface="Century Gothic" panose="020B0502020202020204" pitchFamily="34" charset="0"/>
              </a:rPr>
              <a:t>(Proposed Site)</a:t>
            </a:r>
            <a:endParaRPr lang="en-US" sz="800" dirty="0">
              <a:latin typeface="Century Gothic" panose="020B0502020202020204" pitchFamily="34" charset="0"/>
            </a:endParaRPr>
          </a:p>
        </p:txBody>
      </p:sp>
      <p:sp>
        <p:nvSpPr>
          <p:cNvPr id="57" name="TextBox 56"/>
          <p:cNvSpPr txBox="1"/>
          <p:nvPr/>
        </p:nvSpPr>
        <p:spPr>
          <a:xfrm>
            <a:off x="10958549" y="5333089"/>
            <a:ext cx="823017" cy="215444"/>
          </a:xfrm>
          <a:prstGeom prst="rect">
            <a:avLst/>
          </a:prstGeom>
          <a:noFill/>
        </p:spPr>
        <p:txBody>
          <a:bodyPr wrap="square" rtlCol="0">
            <a:spAutoFit/>
          </a:bodyPr>
          <a:lstStyle/>
          <a:p>
            <a:pPr algn="ctr"/>
            <a:r>
              <a:rPr lang="en-US" sz="800" b="1" dirty="0" err="1" smtClean="0">
                <a:latin typeface="Century Gothic" panose="020B0502020202020204" pitchFamily="34" charset="0"/>
              </a:rPr>
              <a:t>Epe</a:t>
            </a:r>
            <a:endParaRPr lang="en-US" sz="800" dirty="0">
              <a:latin typeface="Century Gothic" panose="020B0502020202020204" pitchFamily="34" charset="0"/>
            </a:endParaRPr>
          </a:p>
        </p:txBody>
      </p:sp>
      <p:sp>
        <p:nvSpPr>
          <p:cNvPr id="58" name="TextBox 57"/>
          <p:cNvSpPr txBox="1"/>
          <p:nvPr/>
        </p:nvSpPr>
        <p:spPr>
          <a:xfrm>
            <a:off x="8045443" y="5681089"/>
            <a:ext cx="994563" cy="215444"/>
          </a:xfrm>
          <a:prstGeom prst="rect">
            <a:avLst/>
          </a:prstGeom>
          <a:noFill/>
        </p:spPr>
        <p:txBody>
          <a:bodyPr wrap="square" rtlCol="0">
            <a:spAutoFit/>
          </a:bodyPr>
          <a:lstStyle/>
          <a:p>
            <a:pPr algn="ctr"/>
            <a:r>
              <a:rPr lang="en-US" sz="800" b="1" dirty="0" err="1">
                <a:latin typeface="Century Gothic" panose="020B0502020202020204" pitchFamily="34" charset="0"/>
              </a:rPr>
              <a:t>Eleko</a:t>
            </a:r>
            <a:r>
              <a:rPr lang="en-US" sz="800" b="1" dirty="0">
                <a:latin typeface="Century Gothic" panose="020B0502020202020204" pitchFamily="34" charset="0"/>
              </a:rPr>
              <a:t> Junction</a:t>
            </a:r>
            <a:endParaRPr lang="en-US" sz="800" dirty="0">
              <a:latin typeface="Century Gothic" panose="020B0502020202020204" pitchFamily="34" charset="0"/>
            </a:endParaRPr>
          </a:p>
        </p:txBody>
      </p:sp>
      <p:sp>
        <p:nvSpPr>
          <p:cNvPr id="59" name="TextBox 58"/>
          <p:cNvSpPr txBox="1"/>
          <p:nvPr/>
        </p:nvSpPr>
        <p:spPr>
          <a:xfrm>
            <a:off x="7095091" y="5341875"/>
            <a:ext cx="1016653" cy="215444"/>
          </a:xfrm>
          <a:prstGeom prst="rect">
            <a:avLst/>
          </a:prstGeom>
          <a:noFill/>
        </p:spPr>
        <p:txBody>
          <a:bodyPr wrap="square" rtlCol="0">
            <a:spAutoFit/>
          </a:bodyPr>
          <a:lstStyle/>
          <a:p>
            <a:pPr algn="ctr"/>
            <a:r>
              <a:rPr lang="en-US" sz="800" b="1" dirty="0" err="1">
                <a:latin typeface="Century Gothic" panose="020B0502020202020204" pitchFamily="34" charset="0"/>
              </a:rPr>
              <a:t>Ajah</a:t>
            </a:r>
            <a:endParaRPr lang="en-US" sz="800" dirty="0">
              <a:latin typeface="Century Gothic" panose="020B0502020202020204" pitchFamily="34" charset="0"/>
            </a:endParaRPr>
          </a:p>
        </p:txBody>
      </p:sp>
      <p:sp>
        <p:nvSpPr>
          <p:cNvPr id="60" name="TextBox 59"/>
          <p:cNvSpPr txBox="1"/>
          <p:nvPr/>
        </p:nvSpPr>
        <p:spPr>
          <a:xfrm>
            <a:off x="10938309" y="5828974"/>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20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18.8KM</a:t>
            </a:r>
            <a:endParaRPr lang="en-US" sz="700" dirty="0">
              <a:solidFill>
                <a:srgbClr val="FF0000"/>
              </a:solidFill>
              <a:latin typeface="Century Gothic" panose="020B0502020202020204" pitchFamily="34" charset="0"/>
            </a:endParaRPr>
          </a:p>
        </p:txBody>
      </p:sp>
      <p:pic>
        <p:nvPicPr>
          <p:cNvPr id="61"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07748" y="5738946"/>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953665" y="5337521"/>
            <a:ext cx="876348"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3.2KM</a:t>
            </a:r>
            <a:endParaRPr lang="en-US" sz="700" dirty="0">
              <a:solidFill>
                <a:srgbClr val="FF0000"/>
              </a:solidFill>
              <a:latin typeface="Century Gothic" panose="020B0502020202020204" pitchFamily="34" charset="0"/>
            </a:endParaRPr>
          </a:p>
        </p:txBody>
      </p:sp>
      <p:pic>
        <p:nvPicPr>
          <p:cNvPr id="63"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23104" y="5247493"/>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8093794" y="5341278"/>
            <a:ext cx="895412"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15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 </a:t>
            </a:r>
            <a:r>
              <a:rPr lang="en-US" sz="700" dirty="0" smtClean="0">
                <a:solidFill>
                  <a:srgbClr val="FF0000"/>
                </a:solidFill>
                <a:latin typeface="Century Gothic" panose="020B0502020202020204" pitchFamily="34" charset="0"/>
              </a:rPr>
              <a:t>12.5KM</a:t>
            </a:r>
            <a:endParaRPr lang="en-US" sz="700" dirty="0">
              <a:solidFill>
                <a:srgbClr val="FF0000"/>
              </a:solidFill>
              <a:latin typeface="Century Gothic" panose="020B0502020202020204" pitchFamily="34" charset="0"/>
            </a:endParaRPr>
          </a:p>
        </p:txBody>
      </p:sp>
      <p:pic>
        <p:nvPicPr>
          <p:cNvPr id="65"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63233" y="5251250"/>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7172988" y="5828974"/>
            <a:ext cx="905415" cy="200055"/>
          </a:xfrm>
          <a:prstGeom prst="rect">
            <a:avLst/>
          </a:prstGeom>
          <a:noFill/>
        </p:spPr>
        <p:txBody>
          <a:bodyPr wrap="square" rtlCol="0">
            <a:spAutoFit/>
          </a:bodyPr>
          <a:lstStyle/>
          <a:p>
            <a:pPr algn="ctr"/>
            <a:r>
              <a:rPr lang="en-US" sz="700" b="1" dirty="0" smtClean="0">
                <a:solidFill>
                  <a:schemeClr val="accent6">
                    <a:lumMod val="75000"/>
                  </a:schemeClr>
                </a:solidFill>
                <a:latin typeface="Century Gothic" panose="020B0502020202020204" pitchFamily="34" charset="0"/>
              </a:rPr>
              <a:t>35 </a:t>
            </a:r>
            <a:r>
              <a:rPr lang="en-US" sz="700" b="1" dirty="0">
                <a:solidFill>
                  <a:schemeClr val="accent6">
                    <a:lumMod val="75000"/>
                  </a:schemeClr>
                </a:solidFill>
                <a:latin typeface="Century Gothic" panose="020B0502020202020204" pitchFamily="34" charset="0"/>
              </a:rPr>
              <a:t>m</a:t>
            </a:r>
            <a:r>
              <a:rPr lang="en-US" sz="700" b="1" dirty="0" smtClean="0">
                <a:solidFill>
                  <a:schemeClr val="accent6">
                    <a:lumMod val="75000"/>
                  </a:schemeClr>
                </a:solidFill>
                <a:latin typeface="Century Gothic" panose="020B0502020202020204" pitchFamily="34" charset="0"/>
              </a:rPr>
              <a:t>in </a:t>
            </a:r>
            <a:r>
              <a:rPr lang="en-US" sz="700" dirty="0" smtClean="0">
                <a:latin typeface="Century Gothic" panose="020B0502020202020204" pitchFamily="34" charset="0"/>
              </a:rPr>
              <a:t>|</a:t>
            </a:r>
            <a:r>
              <a:rPr lang="en-US" sz="700" dirty="0" smtClean="0">
                <a:solidFill>
                  <a:srgbClr val="FF0000"/>
                </a:solidFill>
                <a:latin typeface="Century Gothic" panose="020B0502020202020204" pitchFamily="34" charset="0"/>
              </a:rPr>
              <a:t> 27.6KM</a:t>
            </a:r>
            <a:endParaRPr lang="en-US" sz="700" dirty="0">
              <a:solidFill>
                <a:srgbClr val="FF0000"/>
              </a:solidFill>
              <a:latin typeface="Century Gothic" panose="020B0502020202020204" pitchFamily="34" charset="0"/>
            </a:endParaRPr>
          </a:p>
        </p:txBody>
      </p:sp>
      <p:pic>
        <p:nvPicPr>
          <p:cNvPr id="67" name="Picture 2" descr="Image result for icon: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428" y="5738946"/>
            <a:ext cx="138663" cy="114859"/>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8612761" y="6322288"/>
            <a:ext cx="1677533" cy="306367"/>
          </a:xfrm>
          <a:prstGeom prst="roundRect">
            <a:avLst/>
          </a:prstGeom>
          <a:solidFill>
            <a:srgbClr val="66006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Century Gothic" panose="020B0502020202020204" pitchFamily="34" charset="0"/>
              </a:rPr>
              <a:t>Estate Layout</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5462581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31" name="TextBox 30"/>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Dream Parks &amp; Gardens Estate</a:t>
            </a:r>
            <a:endParaRPr lang="en-US" b="1" dirty="0">
              <a:solidFill>
                <a:schemeClr val="bg1"/>
              </a:solidFill>
              <a:latin typeface="Century Gothic" panose="020B0502020202020204" pitchFamily="34" charset="0"/>
            </a:endParaRPr>
          </a:p>
        </p:txBody>
      </p:sp>
      <p:sp>
        <p:nvSpPr>
          <p:cNvPr id="32" name="TextBox 31"/>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Orofun-Akodo</a:t>
            </a:r>
            <a:r>
              <a:rPr lang="en-US" sz="1400" dirty="0">
                <a:solidFill>
                  <a:schemeClr val="bg1"/>
                </a:solidFill>
                <a:latin typeface="Century Gothic" panose="020B0502020202020204" pitchFamily="34" charset="0"/>
              </a:rPr>
              <a:t>, just a few minutes before the Free Trade Zone and 30 minutes from </a:t>
            </a:r>
            <a:r>
              <a:rPr lang="en-US" sz="1400" dirty="0" err="1">
                <a:solidFill>
                  <a:schemeClr val="bg1"/>
                </a:solidFill>
                <a:latin typeface="Century Gothic" panose="020B0502020202020204" pitchFamily="34" charset="0"/>
              </a:rPr>
              <a:t>Ajah</a:t>
            </a:r>
            <a:r>
              <a:rPr lang="en-US" sz="1400" dirty="0">
                <a:solidFill>
                  <a:schemeClr val="bg1"/>
                </a:solidFill>
                <a:latin typeface="Century Gothic" panose="020B0502020202020204" pitchFamily="34" charset="0"/>
              </a:rPr>
              <a:t>. The property has a Supreme Court </a:t>
            </a:r>
            <a:r>
              <a:rPr lang="en-US" sz="1400" dirty="0" smtClean="0">
                <a:solidFill>
                  <a:schemeClr val="bg1"/>
                </a:solidFill>
                <a:latin typeface="Century Gothic" panose="020B0502020202020204" pitchFamily="34" charset="0"/>
              </a:rPr>
              <a:t>judgment </a:t>
            </a:r>
            <a:r>
              <a:rPr lang="en-US" sz="1400" dirty="0">
                <a:solidFill>
                  <a:schemeClr val="bg1"/>
                </a:solidFill>
                <a:latin typeface="Century Gothic" panose="020B0502020202020204" pitchFamily="34" charset="0"/>
              </a:rPr>
              <a:t>and would also serve as the site for private golf course and a Cancer Therapy Centre, which would be the first </a:t>
            </a:r>
            <a:r>
              <a:rPr lang="en-US" sz="1400" dirty="0" err="1">
                <a:solidFill>
                  <a:schemeClr val="bg1"/>
                </a:solidFill>
                <a:latin typeface="Century Gothic" panose="020B0502020202020204" pitchFamily="34" charset="0"/>
              </a:rPr>
              <a:t>centre</a:t>
            </a:r>
            <a:r>
              <a:rPr lang="en-US" sz="1400" dirty="0">
                <a:solidFill>
                  <a:schemeClr val="bg1"/>
                </a:solidFill>
                <a:latin typeface="Century Gothic" panose="020B0502020202020204" pitchFamily="34" charset="0"/>
              </a:rPr>
              <a:t> to offer affordable services to the public. </a:t>
            </a:r>
          </a:p>
        </p:txBody>
      </p:sp>
      <p:sp>
        <p:nvSpPr>
          <p:cNvPr id="33" name="Rounded Rectangle 32"/>
          <p:cNvSpPr/>
          <p:nvPr/>
        </p:nvSpPr>
        <p:spPr>
          <a:xfrm>
            <a:off x="204229" y="541331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rotWithShape="1">
          <a:blip r:embed="rId2" cstate="print">
            <a:extLst>
              <a:ext uri="{28A0092B-C50C-407E-A947-70E740481C1C}">
                <a14:useLocalDpi xmlns:a14="http://schemas.microsoft.com/office/drawing/2010/main" val="0"/>
              </a:ext>
            </a:extLst>
          </a:blip>
          <a:srcRect t="12870" b="10514"/>
          <a:stretch/>
        </p:blipFill>
        <p:spPr>
          <a:xfrm>
            <a:off x="425003" y="1965370"/>
            <a:ext cx="1637792" cy="759854"/>
          </a:xfrm>
          <a:prstGeom prst="rect">
            <a:avLst/>
          </a:prstGeom>
        </p:spPr>
      </p:pic>
      <p:sp>
        <p:nvSpPr>
          <p:cNvPr id="35" name="Rounded Rectangle 34"/>
          <p:cNvSpPr/>
          <p:nvPr/>
        </p:nvSpPr>
        <p:spPr>
          <a:xfrm>
            <a:off x="204229" y="597872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04229" y="4852537"/>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39" name="TextBox 38"/>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40" name="TextBox 39"/>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41" name="TextBox 40"/>
          <p:cNvSpPr txBox="1"/>
          <p:nvPr/>
        </p:nvSpPr>
        <p:spPr>
          <a:xfrm>
            <a:off x="2240874" y="4775875"/>
            <a:ext cx="3165082" cy="461665"/>
          </a:xfrm>
          <a:prstGeom prst="rect">
            <a:avLst/>
          </a:prstGeom>
          <a:noFill/>
        </p:spPr>
        <p:txBody>
          <a:bodyPr wrap="square" rtlCol="0">
            <a:spAutoFit/>
          </a:bodyPr>
          <a:lstStyle/>
          <a:p>
            <a:pPr algn="ctr"/>
            <a:r>
              <a:rPr lang="en-US" sz="1200" dirty="0" smtClean="0">
                <a:solidFill>
                  <a:schemeClr val="bg1"/>
                </a:solidFill>
                <a:latin typeface="Century Gothic" panose="020B0502020202020204" pitchFamily="34" charset="0"/>
              </a:rPr>
              <a:t>2 </a:t>
            </a:r>
            <a:r>
              <a:rPr lang="en-US" sz="1200" dirty="0">
                <a:solidFill>
                  <a:schemeClr val="bg1"/>
                </a:solidFill>
                <a:latin typeface="Century Gothic" panose="020B0502020202020204" pitchFamily="34" charset="0"/>
              </a:rPr>
              <a:t>Plots </a:t>
            </a:r>
            <a:r>
              <a:rPr lang="en-US" sz="1200" dirty="0" smtClean="0">
                <a:solidFill>
                  <a:schemeClr val="bg1"/>
                </a:solidFill>
                <a:latin typeface="Century Gothic" panose="020B0502020202020204" pitchFamily="34" charset="0"/>
              </a:rPr>
              <a:t>- 100Ft X 100Ft (</a:t>
            </a:r>
            <a:r>
              <a:rPr lang="en-GB" sz="1200" dirty="0" smtClean="0">
                <a:solidFill>
                  <a:schemeClr val="bg1"/>
                </a:solidFill>
                <a:latin typeface="Century Gothic" panose="020B0502020202020204" pitchFamily="34" charset="0"/>
              </a:rPr>
              <a:t>900m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₦9,000,000</a:t>
            </a:r>
            <a:endParaRPr lang="en-US" sz="1200" dirty="0">
              <a:solidFill>
                <a:schemeClr val="bg1"/>
              </a:solidFill>
              <a:latin typeface="Century Gothic" panose="020B0502020202020204" pitchFamily="34" charset="0"/>
            </a:endParaRPr>
          </a:p>
        </p:txBody>
      </p:sp>
      <p:cxnSp>
        <p:nvCxnSpPr>
          <p:cNvPr id="42" name="Straight Connector 41"/>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₦750,000</a:t>
            </a:r>
            <a:endParaRPr lang="en-US" sz="1000" b="1" dirty="0">
              <a:solidFill>
                <a:srgbClr val="FFFF00"/>
              </a:solidFill>
              <a:latin typeface="Century Gothic" panose="020B0502020202020204" pitchFamily="34" charset="0"/>
            </a:endParaRPr>
          </a:p>
        </p:txBody>
      </p:sp>
      <p:cxnSp>
        <p:nvCxnSpPr>
          <p:cNvPr id="44" name="Straight Connector 43"/>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₦375,000</a:t>
            </a:r>
            <a:endParaRPr lang="en-US" sz="1000" b="1" dirty="0">
              <a:solidFill>
                <a:srgbClr val="FFFF00"/>
              </a:solidFill>
              <a:latin typeface="Century Gothic" panose="020B0502020202020204" pitchFamily="34" charset="0"/>
            </a:endParaRPr>
          </a:p>
        </p:txBody>
      </p:sp>
      <p:cxnSp>
        <p:nvCxnSpPr>
          <p:cNvPr id="69" name="Straight Connector 68"/>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₦250,000</a:t>
            </a:r>
            <a:endParaRPr lang="en-US" sz="1000" b="1" dirty="0">
              <a:solidFill>
                <a:srgbClr val="FFFF00"/>
              </a:solidFill>
              <a:latin typeface="Century Gothic" panose="020B0502020202020204" pitchFamily="34" charset="0"/>
            </a:endParaRPr>
          </a:p>
        </p:txBody>
      </p:sp>
      <p:sp>
        <p:nvSpPr>
          <p:cNvPr id="71" name="TextBox 70"/>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₦57,700</a:t>
            </a:r>
            <a:endParaRPr lang="en-US" sz="1000" b="1" dirty="0">
              <a:solidFill>
                <a:srgbClr val="FFFF00"/>
              </a:solidFill>
              <a:latin typeface="Century Gothic" panose="020B0502020202020204" pitchFamily="34" charset="0"/>
            </a:endParaRPr>
          </a:p>
        </p:txBody>
      </p:sp>
      <p:sp>
        <p:nvSpPr>
          <p:cNvPr id="72" name="Rounded Rectangle 71"/>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73" name="Rounded Rectangle 72"/>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74" name="Rounded Rectangle 73"/>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75" name="Straight Connector 74"/>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77" name="TextBox 76"/>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78" name="Straight Connector 77"/>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79" name="Rounded Rectangle 78"/>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40381038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ounded Rectangle 44"/>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48" name="TextBox 47"/>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Dream Parks &amp; Gardens Estate</a:t>
            </a:r>
            <a:endParaRPr lang="en-US" b="1" dirty="0">
              <a:solidFill>
                <a:schemeClr val="bg1"/>
              </a:solidFill>
              <a:latin typeface="Century Gothic" panose="020B0502020202020204" pitchFamily="34" charset="0"/>
            </a:endParaRPr>
          </a:p>
        </p:txBody>
      </p:sp>
      <p:sp>
        <p:nvSpPr>
          <p:cNvPr id="49" name="TextBox 48"/>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Orofun-Akodo</a:t>
            </a:r>
            <a:r>
              <a:rPr lang="en-US" sz="1400" dirty="0">
                <a:solidFill>
                  <a:schemeClr val="bg1"/>
                </a:solidFill>
                <a:latin typeface="Century Gothic" panose="020B0502020202020204" pitchFamily="34" charset="0"/>
              </a:rPr>
              <a:t>, just a few minutes before the Free Trade Zone and 30 minutes from </a:t>
            </a:r>
            <a:r>
              <a:rPr lang="en-US" sz="1400" dirty="0" err="1">
                <a:solidFill>
                  <a:schemeClr val="bg1"/>
                </a:solidFill>
                <a:latin typeface="Century Gothic" panose="020B0502020202020204" pitchFamily="34" charset="0"/>
              </a:rPr>
              <a:t>Ajah</a:t>
            </a:r>
            <a:r>
              <a:rPr lang="en-US" sz="1400" dirty="0">
                <a:solidFill>
                  <a:schemeClr val="bg1"/>
                </a:solidFill>
                <a:latin typeface="Century Gothic" panose="020B0502020202020204" pitchFamily="34" charset="0"/>
              </a:rPr>
              <a:t>. The property has a Supreme Court </a:t>
            </a:r>
            <a:r>
              <a:rPr lang="en-US" sz="1400" dirty="0" smtClean="0">
                <a:solidFill>
                  <a:schemeClr val="bg1"/>
                </a:solidFill>
                <a:latin typeface="Century Gothic" panose="020B0502020202020204" pitchFamily="34" charset="0"/>
              </a:rPr>
              <a:t>judgment </a:t>
            </a:r>
            <a:r>
              <a:rPr lang="en-US" sz="1400" dirty="0">
                <a:solidFill>
                  <a:schemeClr val="bg1"/>
                </a:solidFill>
                <a:latin typeface="Century Gothic" panose="020B0502020202020204" pitchFamily="34" charset="0"/>
              </a:rPr>
              <a:t>and would also serve as the site for private golf course and a Cancer Therapy Centre, which would be the first </a:t>
            </a:r>
            <a:r>
              <a:rPr lang="en-US" sz="1400" dirty="0" err="1">
                <a:solidFill>
                  <a:schemeClr val="bg1"/>
                </a:solidFill>
                <a:latin typeface="Century Gothic" panose="020B0502020202020204" pitchFamily="34" charset="0"/>
              </a:rPr>
              <a:t>centre</a:t>
            </a:r>
            <a:r>
              <a:rPr lang="en-US" sz="1400" dirty="0">
                <a:solidFill>
                  <a:schemeClr val="bg1"/>
                </a:solidFill>
                <a:latin typeface="Century Gothic" panose="020B0502020202020204" pitchFamily="34" charset="0"/>
              </a:rPr>
              <a:t> to offer affordable services to the public. </a:t>
            </a:r>
          </a:p>
        </p:txBody>
      </p:sp>
      <p:sp>
        <p:nvSpPr>
          <p:cNvPr id="50" name="Rounded Rectangle 49"/>
          <p:cNvSpPr/>
          <p:nvPr/>
        </p:nvSpPr>
        <p:spPr>
          <a:xfrm>
            <a:off x="204229" y="5413319"/>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rotWithShape="1">
          <a:blip r:embed="rId2" cstate="print">
            <a:extLst>
              <a:ext uri="{28A0092B-C50C-407E-A947-70E740481C1C}">
                <a14:useLocalDpi xmlns:a14="http://schemas.microsoft.com/office/drawing/2010/main" val="0"/>
              </a:ext>
            </a:extLst>
          </a:blip>
          <a:srcRect t="12870" b="10514"/>
          <a:stretch/>
        </p:blipFill>
        <p:spPr>
          <a:xfrm>
            <a:off x="425003" y="1965370"/>
            <a:ext cx="1637792" cy="759854"/>
          </a:xfrm>
          <a:prstGeom prst="rect">
            <a:avLst/>
          </a:prstGeom>
        </p:spPr>
      </p:pic>
      <p:sp>
        <p:nvSpPr>
          <p:cNvPr id="52" name="Rounded Rectangle 51"/>
          <p:cNvSpPr/>
          <p:nvPr/>
        </p:nvSpPr>
        <p:spPr>
          <a:xfrm>
            <a:off x="204229" y="597872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p:cNvSpPr/>
          <p:nvPr/>
        </p:nvSpPr>
        <p:spPr>
          <a:xfrm>
            <a:off x="204229" y="4852537"/>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56" name="TextBox 55"/>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57" name="TextBox 56"/>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58" name="TextBox 57"/>
          <p:cNvSpPr txBox="1"/>
          <p:nvPr/>
        </p:nvSpPr>
        <p:spPr>
          <a:xfrm>
            <a:off x="2240874" y="4775875"/>
            <a:ext cx="3165082" cy="461665"/>
          </a:xfrm>
          <a:prstGeom prst="rect">
            <a:avLst/>
          </a:prstGeom>
          <a:noFill/>
        </p:spPr>
        <p:txBody>
          <a:bodyPr wrap="square" rtlCol="0">
            <a:spAutoFit/>
          </a:bodyPr>
          <a:lstStyle/>
          <a:p>
            <a:pPr algn="ctr"/>
            <a:r>
              <a:rPr lang="en-US" sz="1200" dirty="0" smtClean="0">
                <a:solidFill>
                  <a:schemeClr val="bg1"/>
                </a:solidFill>
                <a:latin typeface="Century Gothic" panose="020B0502020202020204" pitchFamily="34" charset="0"/>
              </a:rPr>
              <a:t>1 Plot - </a:t>
            </a:r>
            <a:r>
              <a:rPr lang="en-US" sz="1200" dirty="0">
                <a:solidFill>
                  <a:schemeClr val="bg1"/>
                </a:solidFill>
                <a:latin typeface="Century Gothic" panose="020B0502020202020204" pitchFamily="34" charset="0"/>
              </a:rPr>
              <a:t>5</a:t>
            </a:r>
            <a:r>
              <a:rPr lang="en-US" sz="1200" dirty="0" smtClean="0">
                <a:solidFill>
                  <a:schemeClr val="bg1"/>
                </a:solidFill>
                <a:latin typeface="Century Gothic" panose="020B0502020202020204" pitchFamily="34" charset="0"/>
              </a:rPr>
              <a:t>0Ft X 100Ft (</a:t>
            </a:r>
            <a:r>
              <a:rPr lang="en-GB" sz="1200" dirty="0" smtClean="0">
                <a:solidFill>
                  <a:schemeClr val="bg1"/>
                </a:solidFill>
                <a:latin typeface="Century Gothic" panose="020B0502020202020204" pitchFamily="34" charset="0"/>
              </a:rPr>
              <a:t>450m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₦4,800,000</a:t>
            </a:r>
            <a:endParaRPr lang="en-US" sz="1200" dirty="0">
              <a:solidFill>
                <a:schemeClr val="bg1"/>
              </a:solidFill>
              <a:latin typeface="Century Gothic" panose="020B0502020202020204" pitchFamily="34" charset="0"/>
            </a:endParaRPr>
          </a:p>
        </p:txBody>
      </p:sp>
      <p:cxnSp>
        <p:nvCxnSpPr>
          <p:cNvPr id="59" name="Straight Connector 58"/>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₦400,000</a:t>
            </a:r>
            <a:endParaRPr lang="en-US" sz="1000" b="1" dirty="0">
              <a:solidFill>
                <a:srgbClr val="FFFF00"/>
              </a:solidFill>
              <a:latin typeface="Century Gothic" panose="020B0502020202020204" pitchFamily="34" charset="0"/>
            </a:endParaRPr>
          </a:p>
        </p:txBody>
      </p:sp>
      <p:cxnSp>
        <p:nvCxnSpPr>
          <p:cNvPr id="61" name="Straight Connector 60"/>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₦200,000</a:t>
            </a:r>
            <a:endParaRPr lang="en-US" sz="1000" b="1" dirty="0">
              <a:solidFill>
                <a:srgbClr val="FFFF00"/>
              </a:solidFill>
              <a:latin typeface="Century Gothic" panose="020B0502020202020204" pitchFamily="34" charset="0"/>
            </a:endParaRPr>
          </a:p>
        </p:txBody>
      </p:sp>
      <p:cxnSp>
        <p:nvCxnSpPr>
          <p:cNvPr id="63" name="Straight Connector 62"/>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₦135,000</a:t>
            </a:r>
            <a:endParaRPr lang="en-US" sz="1000" b="1" dirty="0">
              <a:solidFill>
                <a:srgbClr val="FFFF00"/>
              </a:solidFill>
              <a:latin typeface="Century Gothic" panose="020B0502020202020204" pitchFamily="34" charset="0"/>
            </a:endParaRPr>
          </a:p>
        </p:txBody>
      </p:sp>
      <p:sp>
        <p:nvSpPr>
          <p:cNvPr id="65" name="TextBox 64"/>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₦30,770</a:t>
            </a:r>
            <a:endParaRPr lang="en-US" sz="1000" b="1" dirty="0">
              <a:solidFill>
                <a:srgbClr val="FFFF00"/>
              </a:solidFill>
              <a:latin typeface="Century Gothic" panose="020B0502020202020204" pitchFamily="34" charset="0"/>
            </a:endParaRPr>
          </a:p>
        </p:txBody>
      </p:sp>
      <p:sp>
        <p:nvSpPr>
          <p:cNvPr id="66" name="Rounded Rectangle 65"/>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67" name="Rounded Rectangle 66"/>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80" name="Rounded Rectangle 79"/>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81" name="Straight Connector 80"/>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83" name="TextBox 82"/>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84" name="Straight Connector 83"/>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85" name="Rounded Rectangle 84"/>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462909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5" name="TextBox 4"/>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Dream Parks &amp; Gardens Estate</a:t>
            </a:r>
            <a:endParaRPr lang="en-US" b="1" dirty="0">
              <a:solidFill>
                <a:schemeClr val="bg1"/>
              </a:solidFill>
              <a:latin typeface="Century Gothic" panose="020B0502020202020204" pitchFamily="34" charset="0"/>
            </a:endParaRPr>
          </a:p>
        </p:txBody>
      </p:sp>
      <p:sp>
        <p:nvSpPr>
          <p:cNvPr id="6" name="TextBox 5"/>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Orofun-Akodo</a:t>
            </a:r>
            <a:r>
              <a:rPr lang="en-US" sz="1400" dirty="0">
                <a:solidFill>
                  <a:schemeClr val="bg1"/>
                </a:solidFill>
                <a:latin typeface="Century Gothic" panose="020B0502020202020204" pitchFamily="34" charset="0"/>
              </a:rPr>
              <a:t>, just a few minutes before the Free Trade Zone and 30 minutes from </a:t>
            </a:r>
            <a:r>
              <a:rPr lang="en-US" sz="1400" dirty="0" err="1">
                <a:solidFill>
                  <a:schemeClr val="bg1"/>
                </a:solidFill>
                <a:latin typeface="Century Gothic" panose="020B0502020202020204" pitchFamily="34" charset="0"/>
              </a:rPr>
              <a:t>Ajah</a:t>
            </a:r>
            <a:r>
              <a:rPr lang="en-US" sz="1400" dirty="0">
                <a:solidFill>
                  <a:schemeClr val="bg1"/>
                </a:solidFill>
                <a:latin typeface="Century Gothic" panose="020B0502020202020204" pitchFamily="34" charset="0"/>
              </a:rPr>
              <a:t>. The property has a Supreme Court </a:t>
            </a:r>
            <a:r>
              <a:rPr lang="en-US" sz="1400" dirty="0" smtClean="0">
                <a:solidFill>
                  <a:schemeClr val="bg1"/>
                </a:solidFill>
                <a:latin typeface="Century Gothic" panose="020B0502020202020204" pitchFamily="34" charset="0"/>
              </a:rPr>
              <a:t>judgment </a:t>
            </a:r>
            <a:r>
              <a:rPr lang="en-US" sz="1400" dirty="0">
                <a:solidFill>
                  <a:schemeClr val="bg1"/>
                </a:solidFill>
                <a:latin typeface="Century Gothic" panose="020B0502020202020204" pitchFamily="34" charset="0"/>
              </a:rPr>
              <a:t>and would also serve as the site for private golf course and a Cancer Therapy Centre, which would be the first </a:t>
            </a:r>
            <a:r>
              <a:rPr lang="en-US" sz="1400" dirty="0" err="1">
                <a:solidFill>
                  <a:schemeClr val="bg1"/>
                </a:solidFill>
                <a:latin typeface="Century Gothic" panose="020B0502020202020204" pitchFamily="34" charset="0"/>
              </a:rPr>
              <a:t>centre</a:t>
            </a:r>
            <a:r>
              <a:rPr lang="en-US" sz="1400" dirty="0">
                <a:solidFill>
                  <a:schemeClr val="bg1"/>
                </a:solidFill>
                <a:latin typeface="Century Gothic" panose="020B0502020202020204" pitchFamily="34" charset="0"/>
              </a:rPr>
              <a:t> to offer affordable services to the public. </a:t>
            </a:r>
          </a:p>
        </p:txBody>
      </p:sp>
      <p:sp>
        <p:nvSpPr>
          <p:cNvPr id="7" name="Rounded Rectangle 6"/>
          <p:cNvSpPr/>
          <p:nvPr/>
        </p:nvSpPr>
        <p:spPr>
          <a:xfrm>
            <a:off x="204229" y="541331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t="12870" b="10514"/>
          <a:stretch/>
        </p:blipFill>
        <p:spPr>
          <a:xfrm>
            <a:off x="425003" y="1965370"/>
            <a:ext cx="1637792" cy="759854"/>
          </a:xfrm>
          <a:prstGeom prst="rect">
            <a:avLst/>
          </a:prstGeom>
        </p:spPr>
      </p:pic>
      <p:sp>
        <p:nvSpPr>
          <p:cNvPr id="9" name="Rounded Rectangle 8"/>
          <p:cNvSpPr/>
          <p:nvPr/>
        </p:nvSpPr>
        <p:spPr>
          <a:xfrm>
            <a:off x="204229" y="5978729"/>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04229" y="4852537"/>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3" name="TextBox 12"/>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4" name="TextBox 13"/>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5" name="TextBox 14"/>
          <p:cNvSpPr txBox="1"/>
          <p:nvPr/>
        </p:nvSpPr>
        <p:spPr>
          <a:xfrm>
            <a:off x="2240874" y="4775875"/>
            <a:ext cx="3165082" cy="461665"/>
          </a:xfrm>
          <a:prstGeom prst="rect">
            <a:avLst/>
          </a:prstGeom>
          <a:noFill/>
        </p:spPr>
        <p:txBody>
          <a:bodyPr wrap="square" rtlCol="0">
            <a:spAutoFit/>
          </a:bodyPr>
          <a:lstStyle/>
          <a:p>
            <a:pPr algn="ctr"/>
            <a:r>
              <a:rPr lang="en-US" sz="1200" dirty="0" smtClean="0">
                <a:solidFill>
                  <a:schemeClr val="bg1"/>
                </a:solidFill>
                <a:latin typeface="Century Gothic" panose="020B0502020202020204" pitchFamily="34" charset="0"/>
              </a:rPr>
              <a:t>½ Plot - 25Ft X 100Ft (225</a:t>
            </a:r>
            <a:r>
              <a:rPr lang="en-GB" sz="1200" dirty="0" smtClean="0">
                <a:solidFill>
                  <a:schemeClr val="bg1"/>
                </a:solidFill>
                <a:latin typeface="Century Gothic" panose="020B0502020202020204" pitchFamily="34" charset="0"/>
              </a:rPr>
              <a:t>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₦2,700,000</a:t>
            </a:r>
            <a:endParaRPr lang="en-US" sz="1200" dirty="0">
              <a:solidFill>
                <a:schemeClr val="bg1"/>
              </a:solidFill>
              <a:latin typeface="Century Gothic" panose="020B0502020202020204" pitchFamily="34" charset="0"/>
            </a:endParaRPr>
          </a:p>
        </p:txBody>
      </p:sp>
      <p:cxnSp>
        <p:nvCxnSpPr>
          <p:cNvPr id="16" name="Straight Connector 15"/>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₦225,000</a:t>
            </a:r>
            <a:endParaRPr lang="en-US" sz="1000" b="1" dirty="0">
              <a:solidFill>
                <a:srgbClr val="FFFF00"/>
              </a:solidFill>
              <a:latin typeface="Century Gothic" panose="020B0502020202020204" pitchFamily="34" charset="0"/>
            </a:endParaRPr>
          </a:p>
        </p:txBody>
      </p:sp>
      <p:cxnSp>
        <p:nvCxnSpPr>
          <p:cNvPr id="18" name="Straight Connector 17"/>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₦112,500</a:t>
            </a:r>
            <a:endParaRPr lang="en-US" sz="1000" b="1" dirty="0">
              <a:solidFill>
                <a:srgbClr val="FFFF00"/>
              </a:solidFill>
              <a:latin typeface="Century Gothic" panose="020B0502020202020204" pitchFamily="34" charset="0"/>
            </a:endParaRPr>
          </a:p>
        </p:txBody>
      </p:sp>
      <p:cxnSp>
        <p:nvCxnSpPr>
          <p:cNvPr id="20" name="Straight Connector 19"/>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₦75,000</a:t>
            </a:r>
            <a:endParaRPr lang="en-US" sz="1000" b="1" dirty="0">
              <a:solidFill>
                <a:srgbClr val="FFFF00"/>
              </a:solidFill>
              <a:latin typeface="Century Gothic" panose="020B0502020202020204" pitchFamily="34" charset="0"/>
            </a:endParaRPr>
          </a:p>
        </p:txBody>
      </p:sp>
      <p:sp>
        <p:nvSpPr>
          <p:cNvPr id="22" name="TextBox 21"/>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₦17,310</a:t>
            </a:r>
            <a:endParaRPr lang="en-US" sz="1000" b="1" dirty="0">
              <a:solidFill>
                <a:srgbClr val="FFFF00"/>
              </a:solidFill>
              <a:latin typeface="Century Gothic" panose="020B0502020202020204" pitchFamily="34" charset="0"/>
            </a:endParaRPr>
          </a:p>
        </p:txBody>
      </p:sp>
      <p:sp>
        <p:nvSpPr>
          <p:cNvPr id="23" name="Rounded Rectangle 22"/>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24" name="Rounded Rectangle 23"/>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25" name="Rounded Rectangle 24"/>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26" name="Straight Connector 25"/>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28" name="TextBox 27"/>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29" name="Straight Connector 28"/>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134875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5" name="TextBox 4"/>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Easthampton Estate</a:t>
            </a:r>
            <a:endParaRPr lang="en-US" b="1" dirty="0">
              <a:solidFill>
                <a:schemeClr val="bg1"/>
              </a:solidFill>
              <a:latin typeface="Century Gothic" panose="020B0502020202020204" pitchFamily="34" charset="0"/>
            </a:endParaRPr>
          </a:p>
        </p:txBody>
      </p:sp>
      <p:sp>
        <p:nvSpPr>
          <p:cNvPr id="6" name="TextBox 5"/>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Elerangbe</a:t>
            </a:r>
            <a:r>
              <a:rPr lang="en-US" sz="1400" dirty="0">
                <a:solidFill>
                  <a:schemeClr val="bg1"/>
                </a:solidFill>
                <a:latin typeface="Century Gothic" panose="020B0502020202020204" pitchFamily="34" charset="0"/>
              </a:rPr>
              <a:t>, the site is just a stone throw to the proposed </a:t>
            </a:r>
            <a:r>
              <a:rPr lang="en-US" sz="1400" dirty="0" err="1">
                <a:solidFill>
                  <a:schemeClr val="bg1"/>
                </a:solidFill>
                <a:latin typeface="Century Gothic" panose="020B0502020202020204" pitchFamily="34" charset="0"/>
              </a:rPr>
              <a:t>Lekki</a:t>
            </a:r>
            <a:r>
              <a:rPr lang="en-US" sz="1400" dirty="0">
                <a:solidFill>
                  <a:schemeClr val="bg1"/>
                </a:solidFill>
                <a:latin typeface="Century Gothic" panose="020B0502020202020204" pitchFamily="34" charset="0"/>
              </a:rPr>
              <a:t> International Airport, and would serve as an income producing asset for investors who would like to position themselves for developers partnership to build apartment units because of the proximity of the property to the airport. </a:t>
            </a:r>
          </a:p>
        </p:txBody>
      </p:sp>
      <p:sp>
        <p:nvSpPr>
          <p:cNvPr id="7" name="Rounded Rectangle 6"/>
          <p:cNvSpPr/>
          <p:nvPr/>
        </p:nvSpPr>
        <p:spPr>
          <a:xfrm>
            <a:off x="204229" y="541331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03" y="1979534"/>
            <a:ext cx="1637792" cy="739344"/>
          </a:xfrm>
          <a:prstGeom prst="rect">
            <a:avLst/>
          </a:prstGeom>
        </p:spPr>
      </p:pic>
      <p:sp>
        <p:nvSpPr>
          <p:cNvPr id="9" name="Rounded Rectangle 8"/>
          <p:cNvSpPr/>
          <p:nvPr/>
        </p:nvSpPr>
        <p:spPr>
          <a:xfrm>
            <a:off x="204229" y="597872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04229" y="4852537"/>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3" name="TextBox 12"/>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4" name="TextBox 13"/>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5" name="TextBox 14"/>
          <p:cNvSpPr txBox="1"/>
          <p:nvPr/>
        </p:nvSpPr>
        <p:spPr>
          <a:xfrm>
            <a:off x="2240874" y="4775875"/>
            <a:ext cx="3165082" cy="461665"/>
          </a:xfrm>
          <a:prstGeom prst="rect">
            <a:avLst/>
          </a:prstGeom>
          <a:noFill/>
        </p:spPr>
        <p:txBody>
          <a:bodyPr wrap="square" rtlCol="0">
            <a:spAutoFit/>
          </a:bodyPr>
          <a:lstStyle/>
          <a:p>
            <a:pPr algn="ctr"/>
            <a:r>
              <a:rPr lang="en-US" sz="1200" dirty="0" smtClean="0">
                <a:solidFill>
                  <a:schemeClr val="bg1"/>
                </a:solidFill>
                <a:latin typeface="Century Gothic" panose="020B0502020202020204" pitchFamily="34" charset="0"/>
              </a:rPr>
              <a:t>2 </a:t>
            </a:r>
            <a:r>
              <a:rPr lang="en-US" sz="1200" dirty="0">
                <a:solidFill>
                  <a:schemeClr val="bg1"/>
                </a:solidFill>
                <a:latin typeface="Century Gothic" panose="020B0502020202020204" pitchFamily="34" charset="0"/>
              </a:rPr>
              <a:t>Plots </a:t>
            </a:r>
            <a:r>
              <a:rPr lang="en-US" sz="1200" dirty="0" smtClean="0">
                <a:solidFill>
                  <a:schemeClr val="bg1"/>
                </a:solidFill>
                <a:latin typeface="Century Gothic" panose="020B0502020202020204" pitchFamily="34" charset="0"/>
              </a:rPr>
              <a:t>- 100Ft X 100Ft (</a:t>
            </a:r>
            <a:r>
              <a:rPr lang="en-GB" sz="1200" dirty="0" smtClean="0">
                <a:solidFill>
                  <a:schemeClr val="bg1"/>
                </a:solidFill>
                <a:latin typeface="Century Gothic" panose="020B0502020202020204" pitchFamily="34" charset="0"/>
              </a:rPr>
              <a:t>900m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₦4,800,000</a:t>
            </a:r>
            <a:endParaRPr lang="en-US" sz="1200" dirty="0">
              <a:solidFill>
                <a:schemeClr val="bg1"/>
              </a:solidFill>
              <a:latin typeface="Century Gothic" panose="020B0502020202020204" pitchFamily="34" charset="0"/>
            </a:endParaRPr>
          </a:p>
        </p:txBody>
      </p:sp>
      <p:cxnSp>
        <p:nvCxnSpPr>
          <p:cNvPr id="16" name="Straight Connector 15"/>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₦400,000</a:t>
            </a:r>
            <a:endParaRPr lang="en-US" sz="1000" b="1" dirty="0">
              <a:solidFill>
                <a:srgbClr val="FFFF00"/>
              </a:solidFill>
              <a:latin typeface="Century Gothic" panose="020B0502020202020204" pitchFamily="34" charset="0"/>
            </a:endParaRPr>
          </a:p>
        </p:txBody>
      </p:sp>
      <p:cxnSp>
        <p:nvCxnSpPr>
          <p:cNvPr id="18" name="Straight Connector 17"/>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₦200,000</a:t>
            </a:r>
            <a:endParaRPr lang="en-US" sz="1000" b="1" dirty="0">
              <a:solidFill>
                <a:srgbClr val="FFFF00"/>
              </a:solidFill>
              <a:latin typeface="Century Gothic" panose="020B0502020202020204" pitchFamily="34" charset="0"/>
            </a:endParaRPr>
          </a:p>
        </p:txBody>
      </p:sp>
      <p:cxnSp>
        <p:nvCxnSpPr>
          <p:cNvPr id="20" name="Straight Connector 19"/>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₦135,000</a:t>
            </a:r>
            <a:endParaRPr lang="en-US" sz="1000" b="1" dirty="0">
              <a:solidFill>
                <a:srgbClr val="FFFF00"/>
              </a:solidFill>
              <a:latin typeface="Century Gothic" panose="020B0502020202020204" pitchFamily="34" charset="0"/>
            </a:endParaRPr>
          </a:p>
        </p:txBody>
      </p:sp>
      <p:sp>
        <p:nvSpPr>
          <p:cNvPr id="22" name="TextBox 21"/>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₦30,700</a:t>
            </a:r>
            <a:endParaRPr lang="en-US" sz="1000" b="1" dirty="0">
              <a:solidFill>
                <a:srgbClr val="FFFF00"/>
              </a:solidFill>
              <a:latin typeface="Century Gothic" panose="020B0502020202020204" pitchFamily="34" charset="0"/>
            </a:endParaRPr>
          </a:p>
        </p:txBody>
      </p:sp>
      <p:sp>
        <p:nvSpPr>
          <p:cNvPr id="23" name="Rounded Rectangle 22"/>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24" name="Rounded Rectangle 23"/>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25" name="Rounded Rectangle 24"/>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26" name="Straight Connector 25"/>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28" name="TextBox 27"/>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29" name="Straight Connector 28"/>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0056796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5" name="TextBox 4"/>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Easthampton Estate</a:t>
            </a:r>
            <a:endParaRPr lang="en-US" b="1" dirty="0">
              <a:solidFill>
                <a:schemeClr val="bg1"/>
              </a:solidFill>
              <a:latin typeface="Century Gothic" panose="020B0502020202020204" pitchFamily="34" charset="0"/>
            </a:endParaRPr>
          </a:p>
        </p:txBody>
      </p:sp>
      <p:sp>
        <p:nvSpPr>
          <p:cNvPr id="6" name="TextBox 5"/>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Elerangbe</a:t>
            </a:r>
            <a:r>
              <a:rPr lang="en-US" sz="1400" dirty="0">
                <a:solidFill>
                  <a:schemeClr val="bg1"/>
                </a:solidFill>
                <a:latin typeface="Century Gothic" panose="020B0502020202020204" pitchFamily="34" charset="0"/>
              </a:rPr>
              <a:t>, the site is just a stone throw to the proposed </a:t>
            </a:r>
            <a:r>
              <a:rPr lang="en-US" sz="1400" dirty="0" err="1">
                <a:solidFill>
                  <a:schemeClr val="bg1"/>
                </a:solidFill>
                <a:latin typeface="Century Gothic" panose="020B0502020202020204" pitchFamily="34" charset="0"/>
              </a:rPr>
              <a:t>Lekki</a:t>
            </a:r>
            <a:r>
              <a:rPr lang="en-US" sz="1400" dirty="0">
                <a:solidFill>
                  <a:schemeClr val="bg1"/>
                </a:solidFill>
                <a:latin typeface="Century Gothic" panose="020B0502020202020204" pitchFamily="34" charset="0"/>
              </a:rPr>
              <a:t> International Airport, and would serve as an income producing asset for investors who would like to position themselves for developers partnership to build apartment units because of the proximity of the property to the airport. </a:t>
            </a:r>
          </a:p>
        </p:txBody>
      </p:sp>
      <p:sp>
        <p:nvSpPr>
          <p:cNvPr id="7" name="Rounded Rectangle 6"/>
          <p:cNvSpPr/>
          <p:nvPr/>
        </p:nvSpPr>
        <p:spPr>
          <a:xfrm>
            <a:off x="204229" y="5413319"/>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03" y="1979534"/>
            <a:ext cx="1637792" cy="739344"/>
          </a:xfrm>
          <a:prstGeom prst="rect">
            <a:avLst/>
          </a:prstGeom>
        </p:spPr>
      </p:pic>
      <p:sp>
        <p:nvSpPr>
          <p:cNvPr id="9" name="Rounded Rectangle 8"/>
          <p:cNvSpPr/>
          <p:nvPr/>
        </p:nvSpPr>
        <p:spPr>
          <a:xfrm>
            <a:off x="204229" y="597872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04229" y="4852537"/>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3" name="TextBox 12"/>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4" name="TextBox 13"/>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5" name="TextBox 14"/>
          <p:cNvSpPr txBox="1"/>
          <p:nvPr/>
        </p:nvSpPr>
        <p:spPr>
          <a:xfrm>
            <a:off x="2240874" y="4775875"/>
            <a:ext cx="3165082" cy="461665"/>
          </a:xfrm>
          <a:prstGeom prst="rect">
            <a:avLst/>
          </a:prstGeom>
          <a:noFill/>
        </p:spPr>
        <p:txBody>
          <a:bodyPr wrap="square" rtlCol="0">
            <a:spAutoFit/>
          </a:bodyPr>
          <a:lstStyle/>
          <a:p>
            <a:pPr algn="ctr"/>
            <a:r>
              <a:rPr lang="en-US" sz="1200" dirty="0">
                <a:solidFill>
                  <a:schemeClr val="bg1"/>
                </a:solidFill>
                <a:latin typeface="Century Gothic" panose="020B0502020202020204" pitchFamily="34" charset="0"/>
              </a:rPr>
              <a:t>1</a:t>
            </a:r>
            <a:r>
              <a:rPr lang="en-US" sz="1200" dirty="0" smtClean="0">
                <a:solidFill>
                  <a:schemeClr val="bg1"/>
                </a:solidFill>
                <a:latin typeface="Century Gothic" panose="020B0502020202020204" pitchFamily="34" charset="0"/>
              </a:rPr>
              <a:t> Plot - </a:t>
            </a:r>
            <a:r>
              <a:rPr lang="en-US" sz="1200" dirty="0">
                <a:solidFill>
                  <a:schemeClr val="bg1"/>
                </a:solidFill>
                <a:latin typeface="Century Gothic" panose="020B0502020202020204" pitchFamily="34" charset="0"/>
              </a:rPr>
              <a:t>5</a:t>
            </a:r>
            <a:r>
              <a:rPr lang="en-US" sz="1200" dirty="0" smtClean="0">
                <a:solidFill>
                  <a:schemeClr val="bg1"/>
                </a:solidFill>
                <a:latin typeface="Century Gothic" panose="020B0502020202020204" pitchFamily="34" charset="0"/>
              </a:rPr>
              <a:t>0Ft X 100Ft (</a:t>
            </a:r>
            <a:r>
              <a:rPr lang="en-GB" sz="1200" dirty="0" smtClean="0">
                <a:solidFill>
                  <a:schemeClr val="bg1"/>
                </a:solidFill>
                <a:latin typeface="Century Gothic" panose="020B0502020202020204" pitchFamily="34" charset="0"/>
              </a:rPr>
              <a:t>450m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₦2,700,000</a:t>
            </a:r>
            <a:endParaRPr lang="en-US" sz="1200" dirty="0">
              <a:solidFill>
                <a:schemeClr val="bg1"/>
              </a:solidFill>
              <a:latin typeface="Century Gothic" panose="020B0502020202020204" pitchFamily="34" charset="0"/>
            </a:endParaRPr>
          </a:p>
        </p:txBody>
      </p:sp>
      <p:cxnSp>
        <p:nvCxnSpPr>
          <p:cNvPr id="16" name="Straight Connector 15"/>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₦225,000</a:t>
            </a:r>
            <a:endParaRPr lang="en-US" sz="1000" b="1" dirty="0">
              <a:solidFill>
                <a:srgbClr val="FFFF00"/>
              </a:solidFill>
              <a:latin typeface="Century Gothic" panose="020B0502020202020204" pitchFamily="34" charset="0"/>
            </a:endParaRPr>
          </a:p>
        </p:txBody>
      </p:sp>
      <p:cxnSp>
        <p:nvCxnSpPr>
          <p:cNvPr id="18" name="Straight Connector 17"/>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₦112,500</a:t>
            </a:r>
            <a:endParaRPr lang="en-US" sz="1000" b="1" dirty="0">
              <a:solidFill>
                <a:srgbClr val="FFFF00"/>
              </a:solidFill>
              <a:latin typeface="Century Gothic" panose="020B0502020202020204" pitchFamily="34" charset="0"/>
            </a:endParaRPr>
          </a:p>
        </p:txBody>
      </p:sp>
      <p:cxnSp>
        <p:nvCxnSpPr>
          <p:cNvPr id="20" name="Straight Connector 19"/>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₦75,000</a:t>
            </a:r>
            <a:endParaRPr lang="en-US" sz="1000" b="1" dirty="0">
              <a:solidFill>
                <a:srgbClr val="FFFF00"/>
              </a:solidFill>
              <a:latin typeface="Century Gothic" panose="020B0502020202020204" pitchFamily="34" charset="0"/>
            </a:endParaRPr>
          </a:p>
        </p:txBody>
      </p:sp>
      <p:sp>
        <p:nvSpPr>
          <p:cNvPr id="22" name="TextBox 21"/>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₦17,310</a:t>
            </a:r>
            <a:endParaRPr lang="en-US" sz="1000" b="1" dirty="0">
              <a:solidFill>
                <a:srgbClr val="FFFF00"/>
              </a:solidFill>
              <a:latin typeface="Century Gothic" panose="020B0502020202020204" pitchFamily="34" charset="0"/>
            </a:endParaRPr>
          </a:p>
        </p:txBody>
      </p:sp>
      <p:sp>
        <p:nvSpPr>
          <p:cNvPr id="23" name="Rounded Rectangle 22"/>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24" name="Rounded Rectangle 23"/>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25" name="Rounded Rectangle 24"/>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26" name="Straight Connector 25"/>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28" name="TextBox 27"/>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29" name="Straight Connector 28"/>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463377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8900" y="1394841"/>
            <a:ext cx="5732351" cy="5367909"/>
          </a:xfrm>
          <a:prstGeom prst="roundRect">
            <a:avLst>
              <a:gd name="adj" fmla="val 184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92602" y="1056206"/>
            <a:ext cx="1958170" cy="410644"/>
          </a:xfrm>
          <a:prstGeom prst="roundRect">
            <a:avLst>
              <a:gd name="adj" fmla="val 19076"/>
            </a:avLst>
          </a:prstGeom>
          <a:solidFill>
            <a:srgbClr val="A9518B">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92602" y="1059922"/>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Featured Projects</a:t>
            </a:r>
            <a:endParaRPr lang="en-US" sz="1400" b="1" dirty="0">
              <a:solidFill>
                <a:srgbClr val="FFFF66"/>
              </a:solidFill>
              <a:latin typeface="Century Gothic" panose="020B0502020202020204" pitchFamily="34" charset="0"/>
            </a:endParaRPr>
          </a:p>
        </p:txBody>
      </p:sp>
      <p:sp>
        <p:nvSpPr>
          <p:cNvPr id="5" name="TextBox 4"/>
          <p:cNvSpPr txBox="1"/>
          <p:nvPr/>
        </p:nvSpPr>
        <p:spPr>
          <a:xfrm>
            <a:off x="425002" y="1468400"/>
            <a:ext cx="5164429" cy="369332"/>
          </a:xfrm>
          <a:prstGeom prst="rect">
            <a:avLst/>
          </a:prstGeom>
          <a:noFill/>
        </p:spPr>
        <p:txBody>
          <a:bodyPr wrap="square" rtlCol="0">
            <a:spAutoFit/>
          </a:bodyPr>
          <a:lstStyle/>
          <a:p>
            <a:r>
              <a:rPr lang="en-GB" b="1" dirty="0" smtClean="0">
                <a:solidFill>
                  <a:schemeClr val="bg1"/>
                </a:solidFill>
                <a:latin typeface="Century Gothic" panose="020B0502020202020204" pitchFamily="34" charset="0"/>
              </a:rPr>
              <a:t>Easthampton Estate</a:t>
            </a:r>
            <a:endParaRPr lang="en-US" b="1" dirty="0">
              <a:solidFill>
                <a:schemeClr val="bg1"/>
              </a:solidFill>
              <a:latin typeface="Century Gothic" panose="020B0502020202020204" pitchFamily="34" charset="0"/>
            </a:endParaRPr>
          </a:p>
        </p:txBody>
      </p:sp>
      <p:sp>
        <p:nvSpPr>
          <p:cNvPr id="6" name="TextBox 5"/>
          <p:cNvSpPr txBox="1"/>
          <p:nvPr/>
        </p:nvSpPr>
        <p:spPr>
          <a:xfrm>
            <a:off x="2057400" y="1864875"/>
            <a:ext cx="3670300" cy="1815882"/>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Located </a:t>
            </a:r>
            <a:r>
              <a:rPr lang="en-US" sz="1400" dirty="0">
                <a:solidFill>
                  <a:schemeClr val="bg1"/>
                </a:solidFill>
                <a:latin typeface="Century Gothic" panose="020B0502020202020204" pitchFamily="34" charset="0"/>
              </a:rPr>
              <a:t>in </a:t>
            </a:r>
            <a:r>
              <a:rPr lang="en-US" sz="1400" dirty="0" err="1">
                <a:solidFill>
                  <a:schemeClr val="bg1"/>
                </a:solidFill>
                <a:latin typeface="Century Gothic" panose="020B0502020202020204" pitchFamily="34" charset="0"/>
              </a:rPr>
              <a:t>Elerangbe</a:t>
            </a:r>
            <a:r>
              <a:rPr lang="en-US" sz="1400" dirty="0">
                <a:solidFill>
                  <a:schemeClr val="bg1"/>
                </a:solidFill>
                <a:latin typeface="Century Gothic" panose="020B0502020202020204" pitchFamily="34" charset="0"/>
              </a:rPr>
              <a:t>, the site is just a stone throw to the proposed </a:t>
            </a:r>
            <a:r>
              <a:rPr lang="en-US" sz="1400" dirty="0" err="1">
                <a:solidFill>
                  <a:schemeClr val="bg1"/>
                </a:solidFill>
                <a:latin typeface="Century Gothic" panose="020B0502020202020204" pitchFamily="34" charset="0"/>
              </a:rPr>
              <a:t>Lekki</a:t>
            </a:r>
            <a:r>
              <a:rPr lang="en-US" sz="1400" dirty="0">
                <a:solidFill>
                  <a:schemeClr val="bg1"/>
                </a:solidFill>
                <a:latin typeface="Century Gothic" panose="020B0502020202020204" pitchFamily="34" charset="0"/>
              </a:rPr>
              <a:t> International Airport, and would serve as an income producing asset for investors who would like to position themselves for developers partnership to build apartment units because of the proximity of the property to the airport. </a:t>
            </a:r>
          </a:p>
        </p:txBody>
      </p:sp>
      <p:sp>
        <p:nvSpPr>
          <p:cNvPr id="7" name="Rounded Rectangle 6"/>
          <p:cNvSpPr/>
          <p:nvPr/>
        </p:nvSpPr>
        <p:spPr>
          <a:xfrm>
            <a:off x="204229" y="5413319"/>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003" y="1979534"/>
            <a:ext cx="1637792" cy="739344"/>
          </a:xfrm>
          <a:prstGeom prst="rect">
            <a:avLst/>
          </a:prstGeom>
        </p:spPr>
      </p:pic>
      <p:sp>
        <p:nvSpPr>
          <p:cNvPr id="9" name="Rounded Rectangle 8"/>
          <p:cNvSpPr/>
          <p:nvPr/>
        </p:nvSpPr>
        <p:spPr>
          <a:xfrm>
            <a:off x="204229" y="5978729"/>
            <a:ext cx="1853171" cy="518399"/>
          </a:xfrm>
          <a:prstGeom prst="roundRect">
            <a:avLst>
              <a:gd name="adj" fmla="val 1907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04229" y="4852537"/>
            <a:ext cx="1853171" cy="518399"/>
          </a:xfrm>
          <a:prstGeom prst="roundRect">
            <a:avLst>
              <a:gd name="adj" fmla="val 19076"/>
            </a:avLst>
          </a:prstGeom>
          <a:solidFill>
            <a:srgbClr val="B2639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918326" y="4654231"/>
            <a:ext cx="3704553" cy="2019619"/>
          </a:xfrm>
          <a:prstGeom prst="roundRect">
            <a:avLst>
              <a:gd name="adj" fmla="val 421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73765" y="4866766"/>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Maxi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900m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3" name="TextBox 12"/>
          <p:cNvSpPr txBox="1"/>
          <p:nvPr/>
        </p:nvSpPr>
        <p:spPr>
          <a:xfrm>
            <a:off x="273765" y="5427548"/>
            <a:ext cx="1412741"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Midi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450m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4" name="TextBox 13"/>
          <p:cNvSpPr txBox="1"/>
          <p:nvPr/>
        </p:nvSpPr>
        <p:spPr>
          <a:xfrm>
            <a:off x="273765" y="5992958"/>
            <a:ext cx="150169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Compact Lot</a:t>
            </a:r>
            <a:br>
              <a:rPr lang="en-GB" sz="1400" b="1" dirty="0" smtClean="0">
                <a:solidFill>
                  <a:schemeClr val="bg1"/>
                </a:solidFill>
                <a:latin typeface="Century Gothic" panose="020B0502020202020204" pitchFamily="34" charset="0"/>
              </a:rPr>
            </a:br>
            <a:r>
              <a:rPr lang="en-GB" sz="1100" b="1" dirty="0" smtClean="0">
                <a:solidFill>
                  <a:srgbClr val="FFFF00"/>
                </a:solidFill>
                <a:latin typeface="Century Gothic" panose="020B0502020202020204" pitchFamily="34" charset="0"/>
              </a:rPr>
              <a:t>225m</a:t>
            </a:r>
            <a:r>
              <a:rPr lang="en-GB" sz="1100" b="1" baseline="30000" dirty="0" smtClean="0">
                <a:solidFill>
                  <a:srgbClr val="FFFF00"/>
                </a:solidFill>
                <a:latin typeface="Century Gothic" panose="020B0502020202020204" pitchFamily="34" charset="0"/>
              </a:rPr>
              <a:t>2</a:t>
            </a:r>
            <a:endParaRPr lang="en-US" sz="1400" b="1" dirty="0">
              <a:solidFill>
                <a:srgbClr val="FFFF00"/>
              </a:solidFill>
              <a:latin typeface="Century Gothic" panose="020B0502020202020204" pitchFamily="34" charset="0"/>
            </a:endParaRPr>
          </a:p>
        </p:txBody>
      </p:sp>
      <p:sp>
        <p:nvSpPr>
          <p:cNvPr id="15" name="TextBox 14"/>
          <p:cNvSpPr txBox="1"/>
          <p:nvPr/>
        </p:nvSpPr>
        <p:spPr>
          <a:xfrm>
            <a:off x="2240874" y="4775875"/>
            <a:ext cx="3165082" cy="461665"/>
          </a:xfrm>
          <a:prstGeom prst="rect">
            <a:avLst/>
          </a:prstGeom>
          <a:noFill/>
        </p:spPr>
        <p:txBody>
          <a:bodyPr wrap="square" rtlCol="0">
            <a:spAutoFit/>
          </a:bodyPr>
          <a:lstStyle/>
          <a:p>
            <a:pPr algn="ctr"/>
            <a:r>
              <a:rPr lang="en-US" sz="1200" dirty="0" smtClean="0">
                <a:solidFill>
                  <a:schemeClr val="bg1"/>
                </a:solidFill>
                <a:latin typeface="Century Gothic" panose="020B0502020202020204" pitchFamily="34" charset="0"/>
              </a:rPr>
              <a:t>2 </a:t>
            </a:r>
            <a:r>
              <a:rPr lang="en-US" sz="1200" dirty="0">
                <a:solidFill>
                  <a:schemeClr val="bg1"/>
                </a:solidFill>
                <a:latin typeface="Century Gothic" panose="020B0502020202020204" pitchFamily="34" charset="0"/>
              </a:rPr>
              <a:t>Plots </a:t>
            </a:r>
            <a:r>
              <a:rPr lang="en-US" sz="1200" dirty="0" smtClean="0">
                <a:solidFill>
                  <a:schemeClr val="bg1"/>
                </a:solidFill>
                <a:latin typeface="Century Gothic" panose="020B0502020202020204" pitchFamily="34" charset="0"/>
              </a:rPr>
              <a:t>- 100Ft X 100Ft (</a:t>
            </a:r>
            <a:r>
              <a:rPr lang="en-GB" sz="1200" dirty="0" smtClean="0">
                <a:solidFill>
                  <a:schemeClr val="bg1"/>
                </a:solidFill>
                <a:latin typeface="Century Gothic" panose="020B0502020202020204" pitchFamily="34" charset="0"/>
              </a:rPr>
              <a:t>900m</a:t>
            </a:r>
            <a:r>
              <a:rPr lang="en-GB" sz="1200" baseline="30000" dirty="0" smtClean="0">
                <a:solidFill>
                  <a:schemeClr val="bg1"/>
                </a:solidFill>
                <a:latin typeface="Century Gothic" panose="020B0502020202020204" pitchFamily="34" charset="0"/>
              </a:rPr>
              <a:t>2</a:t>
            </a:r>
            <a:r>
              <a:rPr lang="en-US" sz="1200" dirty="0" smtClean="0">
                <a:solidFill>
                  <a:schemeClr val="bg1"/>
                </a:solidFill>
                <a:latin typeface="Century Gothic" panose="020B0502020202020204" pitchFamily="34" charset="0"/>
              </a:rPr>
              <a:t>)</a:t>
            </a:r>
          </a:p>
          <a:p>
            <a:pPr algn="ctr"/>
            <a:r>
              <a:rPr lang="en-US" sz="1200" dirty="0" smtClean="0">
                <a:solidFill>
                  <a:schemeClr val="bg1"/>
                </a:solidFill>
                <a:latin typeface="Century Gothic" panose="020B0502020202020204" pitchFamily="34" charset="0"/>
              </a:rPr>
              <a:t>₦1,500,000</a:t>
            </a:r>
            <a:endParaRPr lang="en-US" sz="1200" dirty="0">
              <a:solidFill>
                <a:schemeClr val="bg1"/>
              </a:solidFill>
              <a:latin typeface="Century Gothic" panose="020B0502020202020204" pitchFamily="34" charset="0"/>
            </a:endParaRPr>
          </a:p>
        </p:txBody>
      </p:sp>
      <p:cxnSp>
        <p:nvCxnSpPr>
          <p:cNvPr id="16" name="Straight Connector 15"/>
          <p:cNvCxnSpPr/>
          <p:nvPr/>
        </p:nvCxnSpPr>
        <p:spPr>
          <a:xfrm>
            <a:off x="2949602"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80922"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12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₦125,000</a:t>
            </a:r>
            <a:endParaRPr lang="en-US" sz="1000" b="1" dirty="0">
              <a:solidFill>
                <a:srgbClr val="FFFF00"/>
              </a:solidFill>
              <a:latin typeface="Century Gothic" panose="020B0502020202020204" pitchFamily="34" charset="0"/>
            </a:endParaRPr>
          </a:p>
        </p:txBody>
      </p:sp>
      <p:cxnSp>
        <p:nvCxnSpPr>
          <p:cNvPr id="18" name="Straight Connector 17"/>
          <p:cNvCxnSpPr/>
          <p:nvPr/>
        </p:nvCxnSpPr>
        <p:spPr>
          <a:xfrm>
            <a:off x="381697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94829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24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₦62,500</a:t>
            </a:r>
            <a:endParaRPr lang="en-US" sz="1000" b="1" dirty="0">
              <a:solidFill>
                <a:srgbClr val="FFFF00"/>
              </a:solidFill>
              <a:latin typeface="Century Gothic" panose="020B0502020202020204" pitchFamily="34" charset="0"/>
            </a:endParaRPr>
          </a:p>
        </p:txBody>
      </p:sp>
      <p:cxnSp>
        <p:nvCxnSpPr>
          <p:cNvPr id="20" name="Straight Connector 19"/>
          <p:cNvCxnSpPr/>
          <p:nvPr/>
        </p:nvCxnSpPr>
        <p:spPr>
          <a:xfrm>
            <a:off x="4685656" y="5625435"/>
            <a:ext cx="0" cy="6550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16976"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36 Months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₦42,000</a:t>
            </a:r>
            <a:endParaRPr lang="en-US" sz="1000" b="1" dirty="0">
              <a:solidFill>
                <a:srgbClr val="FFFF00"/>
              </a:solidFill>
              <a:latin typeface="Century Gothic" panose="020B0502020202020204" pitchFamily="34" charset="0"/>
            </a:endParaRPr>
          </a:p>
        </p:txBody>
      </p:sp>
      <p:sp>
        <p:nvSpPr>
          <p:cNvPr id="22" name="TextBox 21"/>
          <p:cNvSpPr txBox="1"/>
          <p:nvPr/>
        </p:nvSpPr>
        <p:spPr>
          <a:xfrm>
            <a:off x="4684350" y="5572568"/>
            <a:ext cx="868680" cy="707886"/>
          </a:xfrm>
          <a:prstGeom prst="rect">
            <a:avLst/>
          </a:prstGeom>
          <a:noFill/>
        </p:spPr>
        <p:txBody>
          <a:bodyPr wrap="square" rtlCol="0">
            <a:spAutoFit/>
          </a:bodyPr>
          <a:lstStyle/>
          <a:p>
            <a:pPr algn="ctr"/>
            <a:r>
              <a:rPr lang="en-US" sz="1000" b="1" dirty="0" smtClean="0">
                <a:solidFill>
                  <a:schemeClr val="bg1"/>
                </a:solidFill>
                <a:latin typeface="Century Gothic" panose="020B0502020202020204" pitchFamily="34" charset="0"/>
              </a:rPr>
              <a:t>156 Weeks</a:t>
            </a:r>
          </a:p>
          <a:p>
            <a:pPr algn="ctr"/>
            <a:r>
              <a:rPr lang="en-US" sz="1000" dirty="0" smtClean="0">
                <a:solidFill>
                  <a:schemeClr val="bg1"/>
                </a:solidFill>
                <a:latin typeface="Century Gothic" panose="020B0502020202020204" pitchFamily="34" charset="0"/>
              </a:rPr>
              <a:t>Instalment</a:t>
            </a:r>
          </a:p>
          <a:p>
            <a:pPr algn="ctr"/>
            <a:endParaRPr lang="en-US" sz="1000" dirty="0">
              <a:solidFill>
                <a:schemeClr val="bg1"/>
              </a:solidFill>
              <a:latin typeface="Century Gothic" panose="020B0502020202020204" pitchFamily="34" charset="0"/>
            </a:endParaRPr>
          </a:p>
          <a:p>
            <a:pPr algn="ctr"/>
            <a:r>
              <a:rPr lang="en-US" sz="1000" b="1" dirty="0" smtClean="0">
                <a:solidFill>
                  <a:srgbClr val="FFFF00"/>
                </a:solidFill>
                <a:latin typeface="Century Gothic" panose="020B0502020202020204" pitchFamily="34" charset="0"/>
              </a:rPr>
              <a:t>₦9,615</a:t>
            </a:r>
            <a:endParaRPr lang="en-US" sz="1000" b="1" dirty="0">
              <a:solidFill>
                <a:srgbClr val="FFFF00"/>
              </a:solidFill>
              <a:latin typeface="Century Gothic" panose="020B0502020202020204" pitchFamily="34" charset="0"/>
            </a:endParaRPr>
          </a:p>
        </p:txBody>
      </p:sp>
      <p:sp>
        <p:nvSpPr>
          <p:cNvPr id="23" name="Rounded Rectangle 22"/>
          <p:cNvSpPr/>
          <p:nvPr/>
        </p:nvSpPr>
        <p:spPr>
          <a:xfrm>
            <a:off x="2969315" y="5228255"/>
            <a:ext cx="1602574" cy="249406"/>
          </a:xfrm>
          <a:prstGeom prst="roundRect">
            <a:avLst>
              <a:gd name="adj" fmla="val 19076"/>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Outright Payment</a:t>
            </a:r>
            <a:endParaRPr lang="en-US" sz="1200" b="1" dirty="0">
              <a:latin typeface="Century Gothic" panose="020B0502020202020204" pitchFamily="34" charset="0"/>
            </a:endParaRPr>
          </a:p>
        </p:txBody>
      </p:sp>
      <p:sp>
        <p:nvSpPr>
          <p:cNvPr id="24" name="Rounded Rectangle 23"/>
          <p:cNvSpPr/>
          <p:nvPr/>
        </p:nvSpPr>
        <p:spPr>
          <a:xfrm>
            <a:off x="6053651" y="1394841"/>
            <a:ext cx="1669579"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Choose A Plot Now</a:t>
            </a:r>
            <a:endParaRPr lang="en-US" sz="1200" b="1" dirty="0">
              <a:solidFill>
                <a:schemeClr val="tx1"/>
              </a:solidFill>
              <a:latin typeface="Century Gothic" panose="020B0502020202020204" pitchFamily="34" charset="0"/>
            </a:endParaRPr>
          </a:p>
        </p:txBody>
      </p:sp>
      <p:sp>
        <p:nvSpPr>
          <p:cNvPr id="25" name="Rounded Rectangle 24"/>
          <p:cNvSpPr/>
          <p:nvPr/>
        </p:nvSpPr>
        <p:spPr>
          <a:xfrm>
            <a:off x="7954819" y="1394841"/>
            <a:ext cx="1669579" cy="369332"/>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Location Map</a:t>
            </a:r>
            <a:endParaRPr lang="en-US" sz="1200" b="1" dirty="0">
              <a:solidFill>
                <a:schemeClr val="tx1"/>
              </a:solidFill>
              <a:latin typeface="Century Gothic" panose="020B0502020202020204" pitchFamily="34" charset="0"/>
            </a:endParaRPr>
          </a:p>
        </p:txBody>
      </p:sp>
      <p:cxnSp>
        <p:nvCxnSpPr>
          <p:cNvPr id="26" name="Straight Connector 25"/>
          <p:cNvCxnSpPr/>
          <p:nvPr/>
        </p:nvCxnSpPr>
        <p:spPr>
          <a:xfrm>
            <a:off x="435909" y="2984500"/>
            <a:ext cx="0" cy="5588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5909" y="2920010"/>
            <a:ext cx="1366144" cy="707886"/>
          </a:xfrm>
          <a:prstGeom prst="rect">
            <a:avLst/>
          </a:prstGeom>
          <a:noFill/>
        </p:spPr>
        <p:txBody>
          <a:bodyPr wrap="square" rtlCol="0">
            <a:spAutoFit/>
          </a:bodyPr>
          <a:lstStyle/>
          <a:p>
            <a:r>
              <a:rPr lang="en-US" sz="1200" dirty="0" smtClean="0">
                <a:solidFill>
                  <a:schemeClr val="bg1"/>
                </a:solidFill>
                <a:latin typeface="Century Gothic" panose="020B0502020202020204" pitchFamily="34" charset="0"/>
              </a:rPr>
              <a:t>Title – </a:t>
            </a:r>
          </a:p>
          <a:p>
            <a:r>
              <a:rPr lang="en-US" sz="1200" b="1" dirty="0" smtClean="0">
                <a:solidFill>
                  <a:schemeClr val="bg1"/>
                </a:solidFill>
                <a:latin typeface="Century Gothic" panose="020B0502020202020204" pitchFamily="34" charset="0"/>
              </a:rPr>
              <a:t>Supreme Court</a:t>
            </a:r>
          </a:p>
          <a:p>
            <a:r>
              <a:rPr lang="en-US" sz="1600" b="1" dirty="0" err="1" smtClean="0">
                <a:solidFill>
                  <a:schemeClr val="bg1"/>
                </a:solidFill>
                <a:latin typeface="Century Gothic" panose="020B0502020202020204" pitchFamily="34" charset="0"/>
              </a:rPr>
              <a:t>Judgement</a:t>
            </a:r>
            <a:endParaRPr lang="en-US" sz="1600" b="1" dirty="0">
              <a:solidFill>
                <a:schemeClr val="bg1"/>
              </a:solidFill>
              <a:latin typeface="Century Gothic" panose="020B0502020202020204" pitchFamily="34" charset="0"/>
            </a:endParaRPr>
          </a:p>
        </p:txBody>
      </p:sp>
      <p:sp>
        <p:nvSpPr>
          <p:cNvPr id="28" name="TextBox 27"/>
          <p:cNvSpPr txBox="1"/>
          <p:nvPr/>
        </p:nvSpPr>
        <p:spPr>
          <a:xfrm>
            <a:off x="447261" y="3673117"/>
            <a:ext cx="5280439" cy="95410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Documentation – </a:t>
            </a:r>
          </a:p>
          <a:p>
            <a:r>
              <a:rPr lang="en-US" sz="1400" dirty="0" smtClean="0">
                <a:solidFill>
                  <a:schemeClr val="bg1"/>
                </a:solidFill>
                <a:latin typeface="Century Gothic" panose="020B0502020202020204" pitchFamily="34" charset="0"/>
              </a:rPr>
              <a:t>Contract of Sale (Before Payment Completion) | Payment Receipt | Allocation Letter | Deed of Estate Covenant | Provisional Survey</a:t>
            </a:r>
            <a:endParaRPr lang="en-US" sz="1400" dirty="0">
              <a:solidFill>
                <a:schemeClr val="bg1"/>
              </a:solidFill>
              <a:latin typeface="Century Gothic" panose="020B0502020202020204" pitchFamily="34" charset="0"/>
            </a:endParaRPr>
          </a:p>
        </p:txBody>
      </p:sp>
      <p:cxnSp>
        <p:nvCxnSpPr>
          <p:cNvPr id="29" name="Straight Connector 28"/>
          <p:cNvCxnSpPr/>
          <p:nvPr/>
        </p:nvCxnSpPr>
        <p:spPr>
          <a:xfrm>
            <a:off x="435909" y="3752850"/>
            <a:ext cx="0" cy="787400"/>
          </a:xfrm>
          <a:prstGeom prst="line">
            <a:avLst/>
          </a:prstGeom>
          <a:ln w="57150">
            <a:solidFill>
              <a:srgbClr val="F4EB11"/>
            </a:solidFill>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4318000" y="6363852"/>
            <a:ext cx="1218978" cy="251629"/>
          </a:xfrm>
          <a:prstGeom prst="roundRect">
            <a:avLst>
              <a:gd name="adj" fmla="val 19076"/>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latin typeface="Century Gothic" panose="020B0502020202020204" pitchFamily="34" charset="0"/>
              </a:rPr>
              <a:t>Subscribe Now</a:t>
            </a:r>
            <a:endParaRPr lang="en-US" sz="10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6538322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4" descr="Image result for Lagos street map"/>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281" b="16273"/>
          <a:stretch/>
        </p:blipFill>
        <p:spPr bwMode="auto">
          <a:xfrm>
            <a:off x="0" y="906813"/>
            <a:ext cx="12193162" cy="479050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12192000" cy="900982"/>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0793" t="10509" r="8921" b="7719"/>
          <a:stretch/>
        </p:blipFill>
        <p:spPr>
          <a:xfrm>
            <a:off x="257051" y="109122"/>
            <a:ext cx="698314" cy="711246"/>
          </a:xfrm>
          <a:prstGeom prst="rect">
            <a:avLst/>
          </a:prstGeom>
        </p:spPr>
      </p:pic>
      <p:sp>
        <p:nvSpPr>
          <p:cNvPr id="5" name="TextBox 4"/>
          <p:cNvSpPr txBox="1"/>
          <p:nvPr/>
        </p:nvSpPr>
        <p:spPr>
          <a:xfrm>
            <a:off x="1001961" y="144766"/>
            <a:ext cx="2426296" cy="677108"/>
          </a:xfrm>
          <a:prstGeom prst="rect">
            <a:avLst/>
          </a:prstGeom>
          <a:noFill/>
        </p:spPr>
        <p:txBody>
          <a:bodyPr wrap="square" rtlCol="0">
            <a:spAutoFit/>
          </a:bodyPr>
          <a:lstStyle/>
          <a:p>
            <a:r>
              <a:rPr lang="en-US" sz="2400" b="1" dirty="0" smtClean="0">
                <a:solidFill>
                  <a:srgbClr val="660066"/>
                </a:solidFill>
                <a:latin typeface="Century Gothic" panose="020B0502020202020204" pitchFamily="34" charset="0"/>
              </a:rPr>
              <a:t>MIDDLECHASE</a:t>
            </a:r>
          </a:p>
          <a:p>
            <a:r>
              <a:rPr lang="en-US" sz="1400" dirty="0" smtClean="0">
                <a:solidFill>
                  <a:srgbClr val="660066"/>
                </a:solidFill>
                <a:latin typeface="Century Gothic" panose="020B0502020202020204" pitchFamily="34" charset="0"/>
              </a:rPr>
              <a:t>Claim Your City…</a:t>
            </a:r>
            <a:endParaRPr lang="en-US" sz="1400" dirty="0">
              <a:solidFill>
                <a:srgbClr val="660066"/>
              </a:solidFill>
              <a:latin typeface="Century Gothic" panose="020B0502020202020204" pitchFamily="34" charset="0"/>
            </a:endParaRPr>
          </a:p>
        </p:txBody>
      </p:sp>
      <p:pic>
        <p:nvPicPr>
          <p:cNvPr id="6" name="Picture 2" descr="Image result for png phone ico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281" r="19086"/>
          <a:stretch/>
        </p:blipFill>
        <p:spPr bwMode="auto">
          <a:xfrm>
            <a:off x="7912100" y="144766"/>
            <a:ext cx="258762" cy="41984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70862" y="276873"/>
            <a:ext cx="1682721" cy="338554"/>
          </a:xfrm>
          <a:prstGeom prst="rect">
            <a:avLst/>
          </a:prstGeom>
          <a:noFill/>
        </p:spPr>
        <p:txBody>
          <a:bodyPr wrap="square" rtlCol="0">
            <a:spAutoFit/>
          </a:bodyPr>
          <a:lstStyle/>
          <a:p>
            <a:r>
              <a:rPr lang="en-US" sz="1600" b="1" dirty="0" smtClean="0">
                <a:latin typeface="Century Gothic" panose="020B0502020202020204" pitchFamily="34" charset="0"/>
              </a:rPr>
              <a:t>0817.873.5450</a:t>
            </a:r>
            <a:endParaRPr lang="en-US" sz="1050" dirty="0">
              <a:latin typeface="Century Gothic" panose="020B0502020202020204" pitchFamily="34" charset="0"/>
            </a:endParaRPr>
          </a:p>
        </p:txBody>
      </p:sp>
      <p:pic>
        <p:nvPicPr>
          <p:cNvPr id="36" name="Picture 6" descr="Image result for social media icon 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290" t="10821" r="8015" b="54696"/>
          <a:stretch/>
        </p:blipFill>
        <p:spPr bwMode="auto">
          <a:xfrm>
            <a:off x="9849994" y="225507"/>
            <a:ext cx="1255394" cy="352924"/>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11603831" y="279866"/>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11603831" y="392437"/>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40"/>
          <p:cNvSpPr/>
          <p:nvPr/>
        </p:nvSpPr>
        <p:spPr>
          <a:xfrm>
            <a:off x="11603831" y="500839"/>
            <a:ext cx="364332" cy="5826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085462" y="909840"/>
            <a:ext cx="2039851" cy="2349197"/>
          </a:xfrm>
          <a:prstGeom prst="rect">
            <a:avLst/>
          </a:prstGeom>
          <a:solidFill>
            <a:srgbClr val="660066">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10155939" y="2816149"/>
            <a:ext cx="697627" cy="307777"/>
          </a:xfrm>
          <a:prstGeom prst="rect">
            <a:avLst/>
          </a:prstGeom>
          <a:noFill/>
        </p:spPr>
        <p:txBody>
          <a:bodyPr wrap="none" rtlCol="0">
            <a:spAutoFit/>
          </a:bodyPr>
          <a:lstStyle/>
          <a:p>
            <a:r>
              <a:rPr lang="en-US" sz="1400" b="1" dirty="0">
                <a:solidFill>
                  <a:srgbClr val="FFFF00"/>
                </a:solidFill>
                <a:latin typeface="Century Gothic" panose="020B0502020202020204" pitchFamily="34" charset="0"/>
              </a:rPr>
              <a:t>Login</a:t>
            </a:r>
            <a:r>
              <a:rPr lang="en-US" sz="1400" b="1" dirty="0" smtClean="0">
                <a:solidFill>
                  <a:srgbClr val="FFFF00"/>
                </a:solidFill>
                <a:latin typeface="Century Gothic" panose="020B0502020202020204" pitchFamily="34" charset="0"/>
                <a:ea typeface="Verdana" panose="020B0604030504040204" pitchFamily="34" charset="0"/>
                <a:cs typeface="Verdana" panose="020B0604030504040204" pitchFamily="34" charset="0"/>
              </a:rPr>
              <a:t> </a:t>
            </a:r>
            <a:endParaRPr lang="en-US" sz="1400" b="1" dirty="0">
              <a:solidFill>
                <a:srgbClr val="FFFF00"/>
              </a:solidFill>
              <a:latin typeface="Century Gothic" panose="020B0502020202020204" pitchFamily="34" charset="0"/>
              <a:ea typeface="Verdana" panose="020B0604030504040204" pitchFamily="34" charset="0"/>
              <a:cs typeface="Verdana" panose="020B0604030504040204" pitchFamily="34" charset="0"/>
            </a:endParaRPr>
          </a:p>
        </p:txBody>
      </p:sp>
      <p:sp>
        <p:nvSpPr>
          <p:cNvPr id="43" name="Rounded Rectangle 42"/>
          <p:cNvSpPr/>
          <p:nvPr/>
        </p:nvSpPr>
        <p:spPr>
          <a:xfrm>
            <a:off x="10839842" y="2834516"/>
            <a:ext cx="1155383" cy="282794"/>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latin typeface="Century Gothic" panose="020B0502020202020204" pitchFamily="34" charset="0"/>
              </a:rPr>
              <a:t>Signup</a:t>
            </a:r>
            <a:endParaRPr lang="en-US" sz="1400" b="1" dirty="0">
              <a:solidFill>
                <a:schemeClr val="tx1"/>
              </a:solidFill>
              <a:latin typeface="Century Gothic" panose="020B0502020202020204" pitchFamily="34" charset="0"/>
            </a:endParaRPr>
          </a:p>
        </p:txBody>
      </p:sp>
      <p:sp>
        <p:nvSpPr>
          <p:cNvPr id="34" name="Rounded Rectangle 33"/>
          <p:cNvSpPr/>
          <p:nvPr/>
        </p:nvSpPr>
        <p:spPr>
          <a:xfrm>
            <a:off x="955365" y="5928177"/>
            <a:ext cx="2385506" cy="528034"/>
          </a:xfrm>
          <a:prstGeom prst="roundRect">
            <a:avLst>
              <a:gd name="adj" fmla="val 50000"/>
            </a:avLst>
          </a:prstGeom>
          <a:solidFill>
            <a:srgbClr val="66006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955365" y="6021167"/>
            <a:ext cx="2385506" cy="338554"/>
          </a:xfrm>
          <a:prstGeom prst="rect">
            <a:avLst/>
          </a:prstGeom>
          <a:noFill/>
        </p:spPr>
        <p:txBody>
          <a:bodyPr wrap="square" rtlCol="0">
            <a:spAutoFit/>
          </a:bodyPr>
          <a:lstStyle/>
          <a:p>
            <a:pPr algn="ctr"/>
            <a:r>
              <a:rPr lang="en-US" sz="1600" b="1" dirty="0" smtClean="0">
                <a:solidFill>
                  <a:schemeClr val="bg1"/>
                </a:solidFill>
                <a:latin typeface="Century Gothic" panose="020B0502020202020204" pitchFamily="34" charset="0"/>
              </a:rPr>
              <a:t>SELECT </a:t>
            </a:r>
            <a:r>
              <a:rPr lang="en-US" sz="1600" b="1" dirty="0" smtClean="0">
                <a:solidFill>
                  <a:schemeClr val="bg1"/>
                </a:solidFill>
                <a:latin typeface="Century Gothic" panose="020B0502020202020204" pitchFamily="34" charset="0"/>
              </a:rPr>
              <a:t>ESTATE</a:t>
            </a:r>
            <a:endParaRPr lang="en-US" sz="1600" b="1" dirty="0">
              <a:solidFill>
                <a:schemeClr val="bg1"/>
              </a:solidFill>
              <a:latin typeface="Century Gothic" panose="020B0502020202020204" pitchFamily="34" charset="0"/>
            </a:endParaRPr>
          </a:p>
        </p:txBody>
      </p:sp>
      <p:sp>
        <p:nvSpPr>
          <p:cNvPr id="46" name="Rounded Rectangle 45"/>
          <p:cNvSpPr/>
          <p:nvPr/>
        </p:nvSpPr>
        <p:spPr>
          <a:xfrm>
            <a:off x="3602491" y="5928177"/>
            <a:ext cx="2935356" cy="528034"/>
          </a:xfrm>
          <a:prstGeom prst="roundRect">
            <a:avLst>
              <a:gd name="adj" fmla="val 50000"/>
            </a:avLst>
          </a:prstGeom>
          <a:solidFill>
            <a:srgbClr val="FF810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TextBox 46"/>
          <p:cNvSpPr txBox="1"/>
          <p:nvPr/>
        </p:nvSpPr>
        <p:spPr>
          <a:xfrm>
            <a:off x="3602491" y="6021167"/>
            <a:ext cx="2935356" cy="338554"/>
          </a:xfrm>
          <a:prstGeom prst="rect">
            <a:avLst/>
          </a:prstGeom>
          <a:noFill/>
        </p:spPr>
        <p:txBody>
          <a:bodyPr wrap="square" rtlCol="0">
            <a:spAutoFit/>
          </a:bodyPr>
          <a:lstStyle/>
          <a:p>
            <a:pPr algn="ctr"/>
            <a:r>
              <a:rPr lang="en-US" sz="1600" b="1" dirty="0" smtClean="0">
                <a:solidFill>
                  <a:schemeClr val="bg1"/>
                </a:solidFill>
                <a:latin typeface="Century Gothic" panose="020B0502020202020204" pitchFamily="34" charset="0"/>
              </a:rPr>
              <a:t>BOOK SITE INSPECTION</a:t>
            </a:r>
            <a:endParaRPr lang="en-US" sz="1600" b="1" dirty="0">
              <a:solidFill>
                <a:schemeClr val="bg1"/>
              </a:solidFill>
              <a:latin typeface="Century Gothic" panose="020B0502020202020204" pitchFamily="34" charset="0"/>
            </a:endParaRPr>
          </a:p>
        </p:txBody>
      </p:sp>
      <p:pic>
        <p:nvPicPr>
          <p:cNvPr id="28" name="Picture 27"/>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19218" t="3897" r="21319" b="5145"/>
          <a:stretch/>
        </p:blipFill>
        <p:spPr>
          <a:xfrm>
            <a:off x="7498639" y="4392976"/>
            <a:ext cx="541856" cy="466919"/>
          </a:xfrm>
          <a:prstGeom prst="rect">
            <a:avLst/>
          </a:prstGeom>
        </p:spPr>
      </p:pic>
      <p:pic>
        <p:nvPicPr>
          <p:cNvPr id="30" name="Picture 29"/>
          <p:cNvPicPr>
            <a:picLocks noChangeAspect="1"/>
          </p:cNvPicPr>
          <p:nvPr/>
        </p:nvPicPr>
        <p:blipFill rotWithShape="1">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t="12870" b="10514"/>
          <a:stretch/>
        </p:blipFill>
        <p:spPr>
          <a:xfrm>
            <a:off x="8758492" y="4375576"/>
            <a:ext cx="886944" cy="411498"/>
          </a:xfrm>
          <a:prstGeom prst="rect">
            <a:avLst/>
          </a:prstGeom>
        </p:spPr>
      </p:pic>
      <p:pic>
        <p:nvPicPr>
          <p:cNvPr id="31" name="Picture 30"/>
          <p:cNvPicPr>
            <a:picLocks noChangeAspect="1"/>
          </p:cNvPicPr>
          <p:nvPr/>
        </p:nvPicPr>
        <p:blipFill rotWithShape="1">
          <a:blip r:embed="rId8" cstate="print">
            <a:clrChange>
              <a:clrFrom>
                <a:srgbClr val="F7F7F7"/>
              </a:clrFrom>
              <a:clrTo>
                <a:srgbClr val="F7F7F7">
                  <a:alpha val="0"/>
                </a:srgbClr>
              </a:clrTo>
            </a:clrChange>
            <a:extLst>
              <a:ext uri="{28A0092B-C50C-407E-A947-70E740481C1C}">
                <a14:useLocalDpi xmlns:a14="http://schemas.microsoft.com/office/drawing/2010/main" val="0"/>
              </a:ext>
            </a:extLst>
          </a:blip>
          <a:srcRect l="11157" t="11548" r="12346" b="11485"/>
          <a:stretch/>
        </p:blipFill>
        <p:spPr>
          <a:xfrm>
            <a:off x="8988815" y="3790132"/>
            <a:ext cx="899849" cy="408710"/>
          </a:xfrm>
          <a:prstGeom prst="rect">
            <a:avLst/>
          </a:prstGeom>
        </p:spPr>
      </p:pic>
      <p:pic>
        <p:nvPicPr>
          <p:cNvPr id="2" name="Picture 1"/>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2561" r="22113"/>
          <a:stretch/>
        </p:blipFill>
        <p:spPr>
          <a:xfrm>
            <a:off x="5092373" y="2356437"/>
            <a:ext cx="577851" cy="588381"/>
          </a:xfrm>
          <a:prstGeom prst="rect">
            <a:avLst/>
          </a:prstGeom>
        </p:spPr>
      </p:pic>
      <p:pic>
        <p:nvPicPr>
          <p:cNvPr id="9" name="Picture 8"/>
          <p:cNvPicPr>
            <a:picLocks noChangeAspect="1"/>
          </p:cNvPicPr>
          <p:nvPr/>
        </p:nvPicPr>
        <p:blipFill rotWithShape="1">
          <a:blip r:embed="rId10" cstate="print">
            <a:clrChange>
              <a:clrFrom>
                <a:srgbClr val="FDFDFD"/>
              </a:clrFrom>
              <a:clrTo>
                <a:srgbClr val="FDFDFD">
                  <a:alpha val="0"/>
                </a:srgbClr>
              </a:clrTo>
            </a:clrChange>
            <a:extLst>
              <a:ext uri="{28A0092B-C50C-407E-A947-70E740481C1C}">
                <a14:useLocalDpi xmlns:a14="http://schemas.microsoft.com/office/drawing/2010/main" val="0"/>
              </a:ext>
            </a:extLst>
          </a:blip>
          <a:srcRect l="3073" t="26445" r="3182" b="26702"/>
          <a:stretch/>
        </p:blipFill>
        <p:spPr>
          <a:xfrm>
            <a:off x="1701801" y="3174197"/>
            <a:ext cx="1308100" cy="368300"/>
          </a:xfrm>
          <a:prstGeom prst="rect">
            <a:avLst/>
          </a:prstGeom>
        </p:spPr>
      </p:pic>
      <p:pic>
        <p:nvPicPr>
          <p:cNvPr id="11" name="Picture 10"/>
          <p:cNvPicPr>
            <a:picLocks noChangeAspect="1"/>
          </p:cNvPicPr>
          <p:nvPr/>
        </p:nvPicPr>
        <p:blipFill rotWithShape="1">
          <a:blip r:embed="rId11" cstate="print">
            <a:clrChange>
              <a:clrFrom>
                <a:srgbClr val="FDFDFD"/>
              </a:clrFrom>
              <a:clrTo>
                <a:srgbClr val="FDFDFD">
                  <a:alpha val="0"/>
                </a:srgbClr>
              </a:clrTo>
            </a:clrChange>
            <a:extLst>
              <a:ext uri="{28A0092B-C50C-407E-A947-70E740481C1C}">
                <a14:useLocalDpi xmlns:a14="http://schemas.microsoft.com/office/drawing/2010/main" val="0"/>
              </a:ext>
            </a:extLst>
          </a:blip>
          <a:srcRect l="12905" t="6322" r="13952" b="8709"/>
          <a:stretch/>
        </p:blipFill>
        <p:spPr>
          <a:xfrm>
            <a:off x="2829996" y="3280867"/>
            <a:ext cx="863600" cy="565151"/>
          </a:xfrm>
          <a:prstGeom prst="rect">
            <a:avLst/>
          </a:prstGeom>
        </p:spPr>
      </p:pic>
      <p:sp>
        <p:nvSpPr>
          <p:cNvPr id="35" name="TextBox 34"/>
          <p:cNvSpPr txBox="1"/>
          <p:nvPr/>
        </p:nvSpPr>
        <p:spPr>
          <a:xfrm>
            <a:off x="5116008" y="2846926"/>
            <a:ext cx="914199" cy="246221"/>
          </a:xfrm>
          <a:prstGeom prst="rect">
            <a:avLst/>
          </a:prstGeom>
          <a:noFill/>
        </p:spPr>
        <p:txBody>
          <a:bodyPr wrap="square" rtlCol="0">
            <a:spAutoFit/>
          </a:bodyPr>
          <a:lstStyle/>
          <a:p>
            <a:r>
              <a:rPr lang="en-US" sz="1000" b="1" dirty="0" smtClean="0">
                <a:latin typeface="Century Gothic" panose="020B0502020202020204" pitchFamily="34" charset="0"/>
              </a:rPr>
              <a:t>AREPO</a:t>
            </a:r>
            <a:endParaRPr lang="en-US" sz="600" dirty="0">
              <a:latin typeface="Century Gothic" panose="020B0502020202020204" pitchFamily="34" charset="0"/>
            </a:endParaRPr>
          </a:p>
        </p:txBody>
      </p:sp>
      <p:sp>
        <p:nvSpPr>
          <p:cNvPr id="12" name="Oval 11"/>
          <p:cNvSpPr/>
          <p:nvPr/>
        </p:nvSpPr>
        <p:spPr>
          <a:xfrm>
            <a:off x="5097911" y="2933902"/>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38" name="TextBox 37"/>
          <p:cNvSpPr txBox="1"/>
          <p:nvPr/>
        </p:nvSpPr>
        <p:spPr>
          <a:xfrm>
            <a:off x="2020171" y="3513773"/>
            <a:ext cx="914199" cy="246221"/>
          </a:xfrm>
          <a:prstGeom prst="rect">
            <a:avLst/>
          </a:prstGeom>
          <a:noFill/>
        </p:spPr>
        <p:txBody>
          <a:bodyPr wrap="square" rtlCol="0">
            <a:spAutoFit/>
          </a:bodyPr>
          <a:lstStyle/>
          <a:p>
            <a:r>
              <a:rPr lang="en-US" sz="1000" b="1" dirty="0" smtClean="0">
                <a:latin typeface="Century Gothic" panose="020B0502020202020204" pitchFamily="34" charset="0"/>
              </a:rPr>
              <a:t>ATAN</a:t>
            </a:r>
            <a:endParaRPr lang="en-US" sz="600" dirty="0">
              <a:latin typeface="Century Gothic" panose="020B0502020202020204" pitchFamily="34" charset="0"/>
            </a:endParaRPr>
          </a:p>
        </p:txBody>
      </p:sp>
      <p:sp>
        <p:nvSpPr>
          <p:cNvPr id="45" name="Oval 44"/>
          <p:cNvSpPr/>
          <p:nvPr/>
        </p:nvSpPr>
        <p:spPr>
          <a:xfrm>
            <a:off x="2002074" y="3600749"/>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49" name="TextBox 48"/>
          <p:cNvSpPr txBox="1"/>
          <p:nvPr/>
        </p:nvSpPr>
        <p:spPr>
          <a:xfrm>
            <a:off x="3044610" y="3771734"/>
            <a:ext cx="914199" cy="246221"/>
          </a:xfrm>
          <a:prstGeom prst="rect">
            <a:avLst/>
          </a:prstGeom>
          <a:noFill/>
        </p:spPr>
        <p:txBody>
          <a:bodyPr wrap="square" rtlCol="0">
            <a:spAutoFit/>
          </a:bodyPr>
          <a:lstStyle/>
          <a:p>
            <a:r>
              <a:rPr lang="en-US" sz="1000" b="1" dirty="0" smtClean="0">
                <a:latin typeface="Century Gothic" panose="020B0502020202020204" pitchFamily="34" charset="0"/>
              </a:rPr>
              <a:t>IGBESA</a:t>
            </a:r>
            <a:endParaRPr lang="en-US" sz="600" dirty="0">
              <a:latin typeface="Century Gothic" panose="020B0502020202020204" pitchFamily="34" charset="0"/>
            </a:endParaRPr>
          </a:p>
        </p:txBody>
      </p:sp>
      <p:sp>
        <p:nvSpPr>
          <p:cNvPr id="50" name="Oval 49"/>
          <p:cNvSpPr/>
          <p:nvPr/>
        </p:nvSpPr>
        <p:spPr>
          <a:xfrm>
            <a:off x="3026513" y="3858710"/>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1" name="TextBox 50"/>
          <p:cNvSpPr txBox="1"/>
          <p:nvPr/>
        </p:nvSpPr>
        <p:spPr>
          <a:xfrm>
            <a:off x="7541345" y="4213775"/>
            <a:ext cx="914199" cy="246221"/>
          </a:xfrm>
          <a:prstGeom prst="rect">
            <a:avLst/>
          </a:prstGeom>
          <a:noFill/>
        </p:spPr>
        <p:txBody>
          <a:bodyPr wrap="square" rtlCol="0">
            <a:spAutoFit/>
          </a:bodyPr>
          <a:lstStyle/>
          <a:p>
            <a:r>
              <a:rPr lang="en-US" sz="1000" b="1" dirty="0" smtClean="0">
                <a:latin typeface="Century Gothic" panose="020B0502020202020204" pitchFamily="34" charset="0"/>
              </a:rPr>
              <a:t>ABIJO</a:t>
            </a:r>
            <a:endParaRPr lang="en-US" sz="600" dirty="0">
              <a:latin typeface="Century Gothic" panose="020B0502020202020204" pitchFamily="34" charset="0"/>
            </a:endParaRPr>
          </a:p>
        </p:txBody>
      </p:sp>
      <p:sp>
        <p:nvSpPr>
          <p:cNvPr id="52" name="Oval 51"/>
          <p:cNvSpPr/>
          <p:nvPr/>
        </p:nvSpPr>
        <p:spPr>
          <a:xfrm>
            <a:off x="7505787" y="4304217"/>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3" name="TextBox 52"/>
          <p:cNvSpPr txBox="1"/>
          <p:nvPr/>
        </p:nvSpPr>
        <p:spPr>
          <a:xfrm>
            <a:off x="8935795" y="4724057"/>
            <a:ext cx="914199" cy="246221"/>
          </a:xfrm>
          <a:prstGeom prst="rect">
            <a:avLst/>
          </a:prstGeom>
          <a:noFill/>
        </p:spPr>
        <p:txBody>
          <a:bodyPr wrap="square" rtlCol="0">
            <a:spAutoFit/>
          </a:bodyPr>
          <a:lstStyle/>
          <a:p>
            <a:r>
              <a:rPr lang="en-US" sz="1000" b="1" dirty="0" smtClean="0">
                <a:latin typeface="Century Gothic" panose="020B0502020202020204" pitchFamily="34" charset="0"/>
              </a:rPr>
              <a:t>AKODO</a:t>
            </a:r>
            <a:endParaRPr lang="en-US" sz="600" dirty="0">
              <a:latin typeface="Century Gothic" panose="020B0502020202020204" pitchFamily="34" charset="0"/>
            </a:endParaRPr>
          </a:p>
        </p:txBody>
      </p:sp>
      <p:sp>
        <p:nvSpPr>
          <p:cNvPr id="54" name="Oval 53"/>
          <p:cNvSpPr/>
          <p:nvPr/>
        </p:nvSpPr>
        <p:spPr>
          <a:xfrm>
            <a:off x="8917698" y="4811033"/>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5" name="TextBox 54"/>
          <p:cNvSpPr txBox="1"/>
          <p:nvPr/>
        </p:nvSpPr>
        <p:spPr>
          <a:xfrm>
            <a:off x="9109006" y="4155354"/>
            <a:ext cx="914199" cy="246221"/>
          </a:xfrm>
          <a:prstGeom prst="rect">
            <a:avLst/>
          </a:prstGeom>
          <a:noFill/>
        </p:spPr>
        <p:txBody>
          <a:bodyPr wrap="square" rtlCol="0">
            <a:spAutoFit/>
          </a:bodyPr>
          <a:lstStyle/>
          <a:p>
            <a:r>
              <a:rPr lang="en-US" sz="1000" b="1" dirty="0" smtClean="0">
                <a:latin typeface="Century Gothic" panose="020B0502020202020204" pitchFamily="34" charset="0"/>
              </a:rPr>
              <a:t>ELERANGBE</a:t>
            </a:r>
            <a:endParaRPr lang="en-US" sz="600" dirty="0">
              <a:latin typeface="Century Gothic" panose="020B0502020202020204" pitchFamily="34" charset="0"/>
            </a:endParaRPr>
          </a:p>
        </p:txBody>
      </p:sp>
      <p:sp>
        <p:nvSpPr>
          <p:cNvPr id="56" name="Oval 55"/>
          <p:cNvSpPr/>
          <p:nvPr/>
        </p:nvSpPr>
        <p:spPr>
          <a:xfrm>
            <a:off x="9090909" y="4242330"/>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57" name="TextBox 56"/>
          <p:cNvSpPr txBox="1"/>
          <p:nvPr/>
        </p:nvSpPr>
        <p:spPr>
          <a:xfrm>
            <a:off x="1544974" y="4759281"/>
            <a:ext cx="914199" cy="246221"/>
          </a:xfrm>
          <a:prstGeom prst="rect">
            <a:avLst/>
          </a:prstGeom>
          <a:noFill/>
        </p:spPr>
        <p:txBody>
          <a:bodyPr wrap="square" rtlCol="0">
            <a:spAutoFit/>
          </a:bodyPr>
          <a:lstStyle/>
          <a:p>
            <a:r>
              <a:rPr lang="en-US" sz="1000" b="1" dirty="0" smtClean="0">
                <a:latin typeface="Century Gothic" panose="020B0502020202020204" pitchFamily="34" charset="0"/>
              </a:rPr>
              <a:t>BADAGRY</a:t>
            </a:r>
            <a:endParaRPr lang="en-US" sz="600" dirty="0">
              <a:latin typeface="Century Gothic" panose="020B0502020202020204" pitchFamily="34" charset="0"/>
            </a:endParaRPr>
          </a:p>
        </p:txBody>
      </p:sp>
      <p:sp>
        <p:nvSpPr>
          <p:cNvPr id="59" name="Oval 58"/>
          <p:cNvSpPr/>
          <p:nvPr/>
        </p:nvSpPr>
        <p:spPr>
          <a:xfrm>
            <a:off x="1526877" y="4846257"/>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4" name="TextBox 63"/>
          <p:cNvSpPr txBox="1"/>
          <p:nvPr/>
        </p:nvSpPr>
        <p:spPr>
          <a:xfrm>
            <a:off x="4929020" y="4513060"/>
            <a:ext cx="1140620" cy="246221"/>
          </a:xfrm>
          <a:prstGeom prst="rect">
            <a:avLst/>
          </a:prstGeom>
          <a:noFill/>
        </p:spPr>
        <p:txBody>
          <a:bodyPr wrap="square" rtlCol="0">
            <a:spAutoFit/>
          </a:bodyPr>
          <a:lstStyle/>
          <a:p>
            <a:r>
              <a:rPr lang="en-US" sz="1000" b="1" dirty="0" smtClean="0">
                <a:latin typeface="Century Gothic" panose="020B0502020202020204" pitchFamily="34" charset="0"/>
              </a:rPr>
              <a:t>LAGOS-ISLAND</a:t>
            </a:r>
            <a:endParaRPr lang="en-US" sz="600" dirty="0">
              <a:latin typeface="Century Gothic" panose="020B0502020202020204" pitchFamily="34" charset="0"/>
            </a:endParaRPr>
          </a:p>
        </p:txBody>
      </p:sp>
      <p:sp>
        <p:nvSpPr>
          <p:cNvPr id="65" name="Oval 64"/>
          <p:cNvSpPr/>
          <p:nvPr/>
        </p:nvSpPr>
        <p:spPr>
          <a:xfrm>
            <a:off x="4910923" y="4600036"/>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6" name="TextBox 65"/>
          <p:cNvSpPr txBox="1"/>
          <p:nvPr/>
        </p:nvSpPr>
        <p:spPr>
          <a:xfrm>
            <a:off x="6226696" y="3477638"/>
            <a:ext cx="1140620" cy="246221"/>
          </a:xfrm>
          <a:prstGeom prst="rect">
            <a:avLst/>
          </a:prstGeom>
          <a:noFill/>
        </p:spPr>
        <p:txBody>
          <a:bodyPr wrap="square" rtlCol="0">
            <a:spAutoFit/>
          </a:bodyPr>
          <a:lstStyle/>
          <a:p>
            <a:r>
              <a:rPr lang="en-US" sz="1000" b="1" dirty="0" smtClean="0">
                <a:latin typeface="Century Gothic" panose="020B0502020202020204" pitchFamily="34" charset="0"/>
              </a:rPr>
              <a:t>IKORODU</a:t>
            </a:r>
            <a:endParaRPr lang="en-US" sz="600" dirty="0">
              <a:latin typeface="Century Gothic" panose="020B0502020202020204" pitchFamily="34" charset="0"/>
            </a:endParaRPr>
          </a:p>
        </p:txBody>
      </p:sp>
      <p:sp>
        <p:nvSpPr>
          <p:cNvPr id="67" name="Oval 66"/>
          <p:cNvSpPr/>
          <p:nvPr/>
        </p:nvSpPr>
        <p:spPr>
          <a:xfrm>
            <a:off x="6208599" y="3564614"/>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68" name="TextBox 67"/>
          <p:cNvSpPr txBox="1"/>
          <p:nvPr/>
        </p:nvSpPr>
        <p:spPr>
          <a:xfrm>
            <a:off x="10144437" y="3441503"/>
            <a:ext cx="914199" cy="246221"/>
          </a:xfrm>
          <a:prstGeom prst="rect">
            <a:avLst/>
          </a:prstGeom>
          <a:noFill/>
        </p:spPr>
        <p:txBody>
          <a:bodyPr wrap="square" rtlCol="0">
            <a:spAutoFit/>
          </a:bodyPr>
          <a:lstStyle/>
          <a:p>
            <a:r>
              <a:rPr lang="en-US" sz="1000" b="1" dirty="0" smtClean="0">
                <a:latin typeface="Century Gothic" panose="020B0502020202020204" pitchFamily="34" charset="0"/>
              </a:rPr>
              <a:t>EPE</a:t>
            </a:r>
            <a:endParaRPr lang="en-US" sz="600" dirty="0">
              <a:latin typeface="Century Gothic" panose="020B0502020202020204" pitchFamily="34" charset="0"/>
            </a:endParaRPr>
          </a:p>
        </p:txBody>
      </p:sp>
      <p:sp>
        <p:nvSpPr>
          <p:cNvPr id="69" name="Oval 68"/>
          <p:cNvSpPr/>
          <p:nvPr/>
        </p:nvSpPr>
        <p:spPr>
          <a:xfrm>
            <a:off x="10126340" y="3528479"/>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0" name="TextBox 69"/>
          <p:cNvSpPr txBox="1"/>
          <p:nvPr/>
        </p:nvSpPr>
        <p:spPr>
          <a:xfrm>
            <a:off x="6484827" y="4417406"/>
            <a:ext cx="1140620" cy="246221"/>
          </a:xfrm>
          <a:prstGeom prst="rect">
            <a:avLst/>
          </a:prstGeom>
          <a:noFill/>
        </p:spPr>
        <p:txBody>
          <a:bodyPr wrap="square" rtlCol="0">
            <a:spAutoFit/>
          </a:bodyPr>
          <a:lstStyle/>
          <a:p>
            <a:r>
              <a:rPr lang="en-US" sz="1000" b="1" dirty="0" smtClean="0">
                <a:latin typeface="Century Gothic" panose="020B0502020202020204" pitchFamily="34" charset="0"/>
              </a:rPr>
              <a:t>AJAH</a:t>
            </a:r>
            <a:endParaRPr lang="en-US" sz="600" dirty="0">
              <a:latin typeface="Century Gothic" panose="020B0502020202020204" pitchFamily="34" charset="0"/>
            </a:endParaRPr>
          </a:p>
        </p:txBody>
      </p:sp>
      <p:sp>
        <p:nvSpPr>
          <p:cNvPr id="71" name="Oval 70"/>
          <p:cNvSpPr/>
          <p:nvPr/>
        </p:nvSpPr>
        <p:spPr>
          <a:xfrm>
            <a:off x="6466730" y="4504382"/>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2" name="TextBox 71"/>
          <p:cNvSpPr txBox="1"/>
          <p:nvPr/>
        </p:nvSpPr>
        <p:spPr>
          <a:xfrm>
            <a:off x="7505787" y="3195282"/>
            <a:ext cx="1140620" cy="246221"/>
          </a:xfrm>
          <a:prstGeom prst="rect">
            <a:avLst/>
          </a:prstGeom>
          <a:noFill/>
        </p:spPr>
        <p:txBody>
          <a:bodyPr wrap="square" rtlCol="0">
            <a:spAutoFit/>
          </a:bodyPr>
          <a:lstStyle/>
          <a:p>
            <a:r>
              <a:rPr lang="en-US" sz="1000" b="1" dirty="0" smtClean="0">
                <a:latin typeface="Century Gothic" panose="020B0502020202020204" pitchFamily="34" charset="0"/>
              </a:rPr>
              <a:t>IMOTA</a:t>
            </a:r>
            <a:endParaRPr lang="en-US" sz="600" dirty="0">
              <a:latin typeface="Century Gothic" panose="020B0502020202020204" pitchFamily="34" charset="0"/>
            </a:endParaRPr>
          </a:p>
        </p:txBody>
      </p:sp>
      <p:sp>
        <p:nvSpPr>
          <p:cNvPr id="73" name="Oval 72"/>
          <p:cNvSpPr/>
          <p:nvPr/>
        </p:nvSpPr>
        <p:spPr>
          <a:xfrm>
            <a:off x="7487690" y="3282258"/>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4" name="TextBox 73"/>
          <p:cNvSpPr txBox="1"/>
          <p:nvPr/>
        </p:nvSpPr>
        <p:spPr>
          <a:xfrm>
            <a:off x="4711928" y="2134270"/>
            <a:ext cx="914199" cy="246221"/>
          </a:xfrm>
          <a:prstGeom prst="rect">
            <a:avLst/>
          </a:prstGeom>
          <a:noFill/>
        </p:spPr>
        <p:txBody>
          <a:bodyPr wrap="square" rtlCol="0">
            <a:spAutoFit/>
          </a:bodyPr>
          <a:lstStyle/>
          <a:p>
            <a:r>
              <a:rPr lang="en-US" sz="1000" b="1" dirty="0" smtClean="0">
                <a:latin typeface="Century Gothic" panose="020B0502020202020204" pitchFamily="34" charset="0"/>
              </a:rPr>
              <a:t>IBAFO</a:t>
            </a:r>
            <a:endParaRPr lang="en-US" sz="600" dirty="0">
              <a:latin typeface="Century Gothic" panose="020B0502020202020204" pitchFamily="34" charset="0"/>
            </a:endParaRPr>
          </a:p>
        </p:txBody>
      </p:sp>
      <p:sp>
        <p:nvSpPr>
          <p:cNvPr id="75" name="Oval 74"/>
          <p:cNvSpPr/>
          <p:nvPr/>
        </p:nvSpPr>
        <p:spPr>
          <a:xfrm>
            <a:off x="4693831" y="2221246"/>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6" name="TextBox 75"/>
          <p:cNvSpPr txBox="1"/>
          <p:nvPr/>
        </p:nvSpPr>
        <p:spPr>
          <a:xfrm>
            <a:off x="8776589" y="1882925"/>
            <a:ext cx="914199" cy="246221"/>
          </a:xfrm>
          <a:prstGeom prst="rect">
            <a:avLst/>
          </a:prstGeom>
          <a:noFill/>
        </p:spPr>
        <p:txBody>
          <a:bodyPr wrap="square" rtlCol="0">
            <a:spAutoFit/>
          </a:bodyPr>
          <a:lstStyle/>
          <a:p>
            <a:r>
              <a:rPr lang="en-US" sz="1000" b="1" dirty="0" smtClean="0">
                <a:latin typeface="Century Gothic" panose="020B0502020202020204" pitchFamily="34" charset="0"/>
              </a:rPr>
              <a:t>IJEBU-ODE</a:t>
            </a:r>
            <a:endParaRPr lang="en-US" sz="600" dirty="0">
              <a:latin typeface="Century Gothic" panose="020B0502020202020204" pitchFamily="34" charset="0"/>
            </a:endParaRPr>
          </a:p>
        </p:txBody>
      </p:sp>
      <p:sp>
        <p:nvSpPr>
          <p:cNvPr id="77" name="Oval 76"/>
          <p:cNvSpPr/>
          <p:nvPr/>
        </p:nvSpPr>
        <p:spPr>
          <a:xfrm>
            <a:off x="8758492" y="1969901"/>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78" name="TextBox 77"/>
          <p:cNvSpPr txBox="1"/>
          <p:nvPr/>
        </p:nvSpPr>
        <p:spPr>
          <a:xfrm>
            <a:off x="4317130" y="3186137"/>
            <a:ext cx="914199" cy="246221"/>
          </a:xfrm>
          <a:prstGeom prst="rect">
            <a:avLst/>
          </a:prstGeom>
          <a:noFill/>
        </p:spPr>
        <p:txBody>
          <a:bodyPr wrap="square" rtlCol="0">
            <a:spAutoFit/>
          </a:bodyPr>
          <a:lstStyle/>
          <a:p>
            <a:r>
              <a:rPr lang="en-US" sz="1000" b="1" dirty="0" smtClean="0">
                <a:latin typeface="Century Gothic" panose="020B0502020202020204" pitchFamily="34" charset="0"/>
              </a:rPr>
              <a:t>IKEJA</a:t>
            </a:r>
            <a:endParaRPr lang="en-US" sz="600" dirty="0">
              <a:latin typeface="Century Gothic" panose="020B0502020202020204" pitchFamily="34" charset="0"/>
            </a:endParaRPr>
          </a:p>
        </p:txBody>
      </p:sp>
      <p:sp>
        <p:nvSpPr>
          <p:cNvPr id="79" name="Oval 78"/>
          <p:cNvSpPr/>
          <p:nvPr/>
        </p:nvSpPr>
        <p:spPr>
          <a:xfrm>
            <a:off x="4299033" y="3273113"/>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0" name="TextBox 79"/>
          <p:cNvSpPr txBox="1"/>
          <p:nvPr/>
        </p:nvSpPr>
        <p:spPr>
          <a:xfrm>
            <a:off x="3602491" y="2660204"/>
            <a:ext cx="914199" cy="246221"/>
          </a:xfrm>
          <a:prstGeom prst="rect">
            <a:avLst/>
          </a:prstGeom>
          <a:noFill/>
        </p:spPr>
        <p:txBody>
          <a:bodyPr wrap="square" rtlCol="0">
            <a:spAutoFit/>
          </a:bodyPr>
          <a:lstStyle/>
          <a:p>
            <a:r>
              <a:rPr lang="en-US" sz="1000" b="1" dirty="0" smtClean="0">
                <a:latin typeface="Century Gothic" panose="020B0502020202020204" pitchFamily="34" charset="0"/>
              </a:rPr>
              <a:t>OTA</a:t>
            </a:r>
            <a:endParaRPr lang="en-US" sz="600" dirty="0">
              <a:latin typeface="Century Gothic" panose="020B0502020202020204" pitchFamily="34" charset="0"/>
            </a:endParaRPr>
          </a:p>
        </p:txBody>
      </p:sp>
      <p:sp>
        <p:nvSpPr>
          <p:cNvPr id="81" name="Oval 80"/>
          <p:cNvSpPr/>
          <p:nvPr/>
        </p:nvSpPr>
        <p:spPr>
          <a:xfrm>
            <a:off x="3584394" y="2747180"/>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82" name="TextBox 81"/>
          <p:cNvSpPr txBox="1"/>
          <p:nvPr/>
        </p:nvSpPr>
        <p:spPr>
          <a:xfrm>
            <a:off x="2625288" y="4050232"/>
            <a:ext cx="914199" cy="246221"/>
          </a:xfrm>
          <a:prstGeom prst="rect">
            <a:avLst/>
          </a:prstGeom>
          <a:noFill/>
        </p:spPr>
        <p:txBody>
          <a:bodyPr wrap="square" rtlCol="0">
            <a:spAutoFit/>
          </a:bodyPr>
          <a:lstStyle/>
          <a:p>
            <a:r>
              <a:rPr lang="en-US" sz="1000" b="1" dirty="0" smtClean="0">
                <a:latin typeface="Century Gothic" panose="020B0502020202020204" pitchFamily="34" charset="0"/>
              </a:rPr>
              <a:t>AGBARA</a:t>
            </a:r>
            <a:endParaRPr lang="en-US" sz="600" dirty="0">
              <a:latin typeface="Century Gothic" panose="020B0502020202020204" pitchFamily="34" charset="0"/>
            </a:endParaRPr>
          </a:p>
        </p:txBody>
      </p:sp>
      <p:sp>
        <p:nvSpPr>
          <p:cNvPr id="83" name="Oval 82"/>
          <p:cNvSpPr/>
          <p:nvPr/>
        </p:nvSpPr>
        <p:spPr>
          <a:xfrm>
            <a:off x="2607191" y="4137208"/>
            <a:ext cx="71117" cy="71359"/>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09687" y="2828790"/>
            <a:ext cx="364702" cy="339576"/>
          </a:xfrm>
          <a:prstGeom prst="rect">
            <a:avLst/>
          </a:prstGeom>
        </p:spPr>
      </p:pic>
      <p:pic>
        <p:nvPicPr>
          <p:cNvPr id="85" name="Picture 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91570" y="2914278"/>
            <a:ext cx="364702" cy="339576"/>
          </a:xfrm>
          <a:prstGeom prst="rect">
            <a:avLst/>
          </a:prstGeom>
        </p:spPr>
      </p:pic>
      <p:pic>
        <p:nvPicPr>
          <p:cNvPr id="86" name="Picture 8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87185" y="4419705"/>
            <a:ext cx="364702" cy="339576"/>
          </a:xfrm>
          <a:prstGeom prst="rect">
            <a:avLst/>
          </a:prstGeom>
        </p:spPr>
      </p:pic>
      <p:pic>
        <p:nvPicPr>
          <p:cNvPr id="14" name="Picture 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6823" y="1112965"/>
            <a:ext cx="1863348" cy="1734975"/>
          </a:xfrm>
          <a:prstGeom prst="rect">
            <a:avLst/>
          </a:prstGeom>
        </p:spPr>
      </p:pic>
      <p:pic>
        <p:nvPicPr>
          <p:cNvPr id="16" name="Picture 15"/>
          <p:cNvPicPr>
            <a:picLocks noChangeAspect="1"/>
          </p:cNvPicPr>
          <p:nvPr/>
        </p:nvPicPr>
        <p:blipFill rotWithShape="1">
          <a:blip r:embed="rId14" cstate="print">
            <a:clrChange>
              <a:clrFrom>
                <a:srgbClr val="FEFEFE"/>
              </a:clrFrom>
              <a:clrTo>
                <a:srgbClr val="FEFEFE">
                  <a:alpha val="0"/>
                </a:srgbClr>
              </a:clrTo>
            </a:clrChange>
            <a:extLst>
              <a:ext uri="{28A0092B-C50C-407E-A947-70E740481C1C}">
                <a14:useLocalDpi xmlns:a14="http://schemas.microsoft.com/office/drawing/2010/main" val="0"/>
              </a:ext>
            </a:extLst>
          </a:blip>
          <a:srcRect l="12161" t="4281" r="48043" b="78377"/>
          <a:stretch/>
        </p:blipFill>
        <p:spPr>
          <a:xfrm>
            <a:off x="7316210" y="3894389"/>
            <a:ext cx="906713" cy="367887"/>
          </a:xfrm>
          <a:prstGeom prst="rect">
            <a:avLst/>
          </a:prstGeom>
        </p:spPr>
      </p:pic>
      <p:sp>
        <p:nvSpPr>
          <p:cNvPr id="88" name="TextBox 87"/>
          <p:cNvSpPr txBox="1"/>
          <p:nvPr/>
        </p:nvSpPr>
        <p:spPr>
          <a:xfrm>
            <a:off x="10155939" y="887482"/>
            <a:ext cx="1969374" cy="1708160"/>
          </a:xfrm>
          <a:prstGeom prst="rect">
            <a:avLst/>
          </a:prstGeom>
          <a:noFill/>
        </p:spPr>
        <p:txBody>
          <a:bodyPr wrap="square" rtlCol="0">
            <a:spAutoFit/>
          </a:bodyPr>
          <a:lstStyle/>
          <a:p>
            <a:pPr>
              <a:lnSpc>
                <a:spcPct val="150000"/>
              </a:lnSpc>
            </a:pPr>
            <a:r>
              <a:rPr lang="en-US" sz="1400" b="1" dirty="0" smtClean="0">
                <a:solidFill>
                  <a:srgbClr val="FFFF00"/>
                </a:solidFill>
                <a:latin typeface="Century Gothic" panose="020B0502020202020204" pitchFamily="34" charset="0"/>
              </a:rPr>
              <a:t>About  </a:t>
            </a:r>
            <a:r>
              <a:rPr lang="en-US" sz="1400" b="1" dirty="0" err="1" smtClean="0">
                <a:solidFill>
                  <a:srgbClr val="FFFF00"/>
                </a:solidFill>
                <a:latin typeface="Century Gothic" panose="020B0502020202020204" pitchFamily="34" charset="0"/>
              </a:rPr>
              <a:t>Middlechase</a:t>
            </a:r>
            <a:endParaRPr lang="en-US" sz="1400" b="1" dirty="0" smtClean="0">
              <a:solidFill>
                <a:srgbClr val="FFFF00"/>
              </a:solidFill>
              <a:latin typeface="Century Gothic" panose="020B0502020202020204" pitchFamily="34" charset="0"/>
            </a:endParaRPr>
          </a:p>
          <a:p>
            <a:pPr>
              <a:lnSpc>
                <a:spcPct val="150000"/>
              </a:lnSpc>
            </a:pPr>
            <a:r>
              <a:rPr lang="en-US" sz="1400" b="1" dirty="0" smtClean="0">
                <a:solidFill>
                  <a:srgbClr val="FFFF00"/>
                </a:solidFill>
                <a:latin typeface="Century Gothic" panose="020B0502020202020204" pitchFamily="34" charset="0"/>
              </a:rPr>
              <a:t>Our </a:t>
            </a:r>
            <a:r>
              <a:rPr lang="en-US" sz="1400" b="1" dirty="0" smtClean="0">
                <a:solidFill>
                  <a:srgbClr val="FFFF00"/>
                </a:solidFill>
                <a:latin typeface="Century Gothic" panose="020B0502020202020204" pitchFamily="34" charset="0"/>
              </a:rPr>
              <a:t>Estates</a:t>
            </a:r>
          </a:p>
          <a:p>
            <a:pPr>
              <a:lnSpc>
                <a:spcPct val="150000"/>
              </a:lnSpc>
            </a:pPr>
            <a:r>
              <a:rPr lang="en-US" sz="1400" b="1" dirty="0">
                <a:solidFill>
                  <a:srgbClr val="FFFF00"/>
                </a:solidFill>
                <a:latin typeface="Century Gothic" panose="020B0502020202020204" pitchFamily="34" charset="0"/>
              </a:rPr>
              <a:t>Featured </a:t>
            </a:r>
            <a:r>
              <a:rPr lang="en-US" sz="1400" b="1" dirty="0" smtClean="0">
                <a:solidFill>
                  <a:srgbClr val="FFFF00"/>
                </a:solidFill>
                <a:latin typeface="Century Gothic" panose="020B0502020202020204" pitchFamily="34" charset="0"/>
              </a:rPr>
              <a:t>Projects</a:t>
            </a:r>
            <a:endParaRPr lang="en-US" sz="1400" b="1" dirty="0" smtClean="0">
              <a:solidFill>
                <a:srgbClr val="FFFF00"/>
              </a:solidFill>
              <a:latin typeface="Century Gothic" panose="020B0502020202020204" pitchFamily="34" charset="0"/>
            </a:endParaRPr>
          </a:p>
          <a:p>
            <a:pPr>
              <a:lnSpc>
                <a:spcPct val="150000"/>
              </a:lnSpc>
            </a:pPr>
            <a:r>
              <a:rPr lang="en-US" sz="1400" b="1" dirty="0" smtClean="0">
                <a:solidFill>
                  <a:srgbClr val="FFFF00"/>
                </a:solidFill>
                <a:latin typeface="Century Gothic" panose="020B0502020202020204" pitchFamily="34" charset="0"/>
              </a:rPr>
              <a:t>Visit </a:t>
            </a:r>
            <a:r>
              <a:rPr lang="en-US" sz="1400" b="1" dirty="0" smtClean="0">
                <a:solidFill>
                  <a:srgbClr val="FFFF00"/>
                </a:solidFill>
                <a:latin typeface="Century Gothic" panose="020B0502020202020204" pitchFamily="34" charset="0"/>
              </a:rPr>
              <a:t>Our Site</a:t>
            </a:r>
          </a:p>
          <a:p>
            <a:pPr>
              <a:lnSpc>
                <a:spcPct val="150000"/>
              </a:lnSpc>
            </a:pPr>
            <a:r>
              <a:rPr lang="en-US" sz="1400" b="1" dirty="0" smtClean="0">
                <a:solidFill>
                  <a:srgbClr val="FFFF00"/>
                </a:solidFill>
                <a:latin typeface="Century Gothic" panose="020B0502020202020204" pitchFamily="34" charset="0"/>
              </a:rPr>
              <a:t>Downloads</a:t>
            </a:r>
            <a:endParaRPr lang="en-US" sz="1000" b="1" dirty="0">
              <a:solidFill>
                <a:srgbClr val="FFFF00"/>
              </a:solidFill>
              <a:latin typeface="Century Gothic" panose="020B0502020202020204" pitchFamily="34" charset="0"/>
            </a:endParaRPr>
          </a:p>
        </p:txBody>
      </p:sp>
    </p:spTree>
    <p:extLst>
      <p:ext uri="{BB962C8B-B14F-4D97-AF65-F5344CB8AC3E}">
        <p14:creationId xmlns:p14="http://schemas.microsoft.com/office/powerpoint/2010/main" val="8373967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 descr="Image result for Lagos street map"/>
          <p:cNvPicPr>
            <a:picLocks noChangeAspect="1" noChangeArrowheads="1"/>
          </p:cNvPicPr>
          <p:nvPr/>
        </p:nvPicPr>
        <p:blipFill rotWithShape="1">
          <a:blip r:embed="rId2">
            <a:duotone>
              <a:prstClr val="black"/>
              <a:srgbClr val="B26397">
                <a:tint val="45000"/>
                <a:satMod val="400000"/>
              </a:srgbClr>
            </a:duotone>
            <a:extLst>
              <a:ext uri="{28A0092B-C50C-407E-A947-70E740481C1C}">
                <a14:useLocalDpi xmlns:a14="http://schemas.microsoft.com/office/drawing/2010/main" val="0"/>
              </a:ext>
            </a:extLst>
          </a:blip>
          <a:srcRect r="281" b="16273"/>
          <a:stretch/>
        </p:blipFill>
        <p:spPr bwMode="auto">
          <a:xfrm>
            <a:off x="808905" y="2702988"/>
            <a:ext cx="9906000" cy="3598538"/>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p:cNvSpPr/>
          <p:nvPr/>
        </p:nvSpPr>
        <p:spPr>
          <a:xfrm>
            <a:off x="897805" y="737617"/>
            <a:ext cx="9817100" cy="1909931"/>
          </a:xfrm>
          <a:prstGeom prst="roundRect">
            <a:avLst>
              <a:gd name="adj" fmla="val 1846"/>
            </a:avLst>
          </a:prstGeom>
          <a:solidFill>
            <a:srgbClr val="A95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897805" y="398981"/>
            <a:ext cx="2061872" cy="466820"/>
          </a:xfrm>
          <a:prstGeom prst="roundRect">
            <a:avLst>
              <a:gd name="adj" fmla="val 19076"/>
            </a:avLst>
          </a:prstGeom>
          <a:solidFill>
            <a:srgbClr val="A95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897805" y="402697"/>
            <a:ext cx="2061872"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Other Projects</a:t>
            </a:r>
            <a:endParaRPr lang="en-US" sz="1400" b="1" dirty="0">
              <a:solidFill>
                <a:srgbClr val="FFFF66"/>
              </a:solidFill>
              <a:latin typeface="Century Gothic" panose="020B0502020202020204" pitchFamily="34" charset="0"/>
            </a:endParaRPr>
          </a:p>
        </p:txBody>
      </p:sp>
      <p:sp>
        <p:nvSpPr>
          <p:cNvPr id="49" name="TextBox 48"/>
          <p:cNvSpPr txBox="1"/>
          <p:nvPr/>
        </p:nvSpPr>
        <p:spPr>
          <a:xfrm>
            <a:off x="1143175" y="1957943"/>
            <a:ext cx="2228045"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New Lagos City Estate</a:t>
            </a:r>
          </a:p>
          <a:p>
            <a:pPr algn="ctr"/>
            <a:r>
              <a:rPr lang="en-GB" sz="1100" dirty="0" err="1" smtClean="0">
                <a:solidFill>
                  <a:schemeClr val="bg1"/>
                </a:solidFill>
                <a:latin typeface="Century Gothic" panose="020B0502020202020204" pitchFamily="34" charset="0"/>
              </a:rPr>
              <a:t>Abijo</a:t>
            </a:r>
            <a:r>
              <a:rPr lang="en-GB" sz="1100" dirty="0">
                <a:solidFill>
                  <a:schemeClr val="bg1"/>
                </a:solidFill>
                <a:latin typeface="Century Gothic" panose="020B0502020202020204" pitchFamily="34" charset="0"/>
              </a:rPr>
              <a:t>, </a:t>
            </a:r>
            <a:r>
              <a:rPr lang="en-GB" sz="1100" dirty="0" err="1" smtClean="0">
                <a:solidFill>
                  <a:schemeClr val="bg1"/>
                </a:solidFill>
                <a:latin typeface="Century Gothic" panose="020B0502020202020204" pitchFamily="34" charset="0"/>
              </a:rPr>
              <a:t>Lekki</a:t>
            </a:r>
            <a:r>
              <a:rPr lang="en-GB" sz="1100" dirty="0" smtClean="0">
                <a:solidFill>
                  <a:schemeClr val="bg1"/>
                </a:solidFill>
                <a:latin typeface="Century Gothic" panose="020B0502020202020204" pitchFamily="34" charset="0"/>
              </a:rPr>
              <a:t>, Lagos State</a:t>
            </a:r>
            <a:endParaRPr lang="en-US" sz="1100" dirty="0">
              <a:solidFill>
                <a:schemeClr val="bg1"/>
              </a:solidFill>
              <a:latin typeface="Century Gothic" panose="020B0502020202020204" pitchFamily="34" charset="0"/>
            </a:endParaRPr>
          </a:p>
        </p:txBody>
      </p:sp>
      <p:sp>
        <p:nvSpPr>
          <p:cNvPr id="71" name="TextBox 70"/>
          <p:cNvSpPr txBox="1"/>
          <p:nvPr/>
        </p:nvSpPr>
        <p:spPr>
          <a:xfrm>
            <a:off x="3507224" y="1942553"/>
            <a:ext cx="2047742" cy="492443"/>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Century Park Estate</a:t>
            </a:r>
          </a:p>
          <a:p>
            <a:pPr algn="ctr"/>
            <a:r>
              <a:rPr lang="en-GB" sz="1100" dirty="0" err="1" smtClean="0">
                <a:solidFill>
                  <a:schemeClr val="bg1"/>
                </a:solidFill>
                <a:latin typeface="Century Gothic" panose="020B0502020202020204" pitchFamily="34" charset="0"/>
              </a:rPr>
              <a:t>Arepo</a:t>
            </a:r>
            <a:r>
              <a:rPr lang="en-GB" sz="1100" dirty="0" smtClean="0">
                <a:solidFill>
                  <a:schemeClr val="bg1"/>
                </a:solidFill>
                <a:latin typeface="Century Gothic" panose="020B0502020202020204" pitchFamily="34" charset="0"/>
              </a:rPr>
              <a:t>, </a:t>
            </a:r>
            <a:r>
              <a:rPr lang="en-GB" sz="1100" dirty="0" err="1" smtClean="0">
                <a:solidFill>
                  <a:schemeClr val="bg1"/>
                </a:solidFill>
                <a:latin typeface="Century Gothic" panose="020B0502020202020204" pitchFamily="34" charset="0"/>
              </a:rPr>
              <a:t>Ogun</a:t>
            </a:r>
            <a:r>
              <a:rPr lang="en-GB" sz="1100" dirty="0" smtClean="0">
                <a:solidFill>
                  <a:schemeClr val="bg1"/>
                </a:solidFill>
                <a:latin typeface="Century Gothic" panose="020B0502020202020204" pitchFamily="34" charset="0"/>
              </a:rPr>
              <a:t> State</a:t>
            </a:r>
            <a:endParaRPr lang="en-US" sz="1100" dirty="0">
              <a:solidFill>
                <a:schemeClr val="bg1"/>
              </a:solidFill>
              <a:latin typeface="Century Gothic" panose="020B0502020202020204" pitchFamily="34" charset="0"/>
            </a:endParaRPr>
          </a:p>
        </p:txBody>
      </p:sp>
      <p:sp>
        <p:nvSpPr>
          <p:cNvPr id="72" name="TextBox 71"/>
          <p:cNvSpPr txBox="1"/>
          <p:nvPr/>
        </p:nvSpPr>
        <p:spPr>
          <a:xfrm>
            <a:off x="5632888" y="1957942"/>
            <a:ext cx="2484327"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Millennium Garden City</a:t>
            </a:r>
          </a:p>
          <a:p>
            <a:pPr algn="ctr"/>
            <a:r>
              <a:rPr lang="en-GB" sz="1100" dirty="0" err="1" smtClean="0">
                <a:solidFill>
                  <a:schemeClr val="bg1"/>
                </a:solidFill>
                <a:latin typeface="Century Gothic" panose="020B0502020202020204" pitchFamily="34" charset="0"/>
              </a:rPr>
              <a:t>Igbesa</a:t>
            </a:r>
            <a:r>
              <a:rPr lang="en-GB" sz="1100" dirty="0" smtClean="0">
                <a:solidFill>
                  <a:schemeClr val="bg1"/>
                </a:solidFill>
                <a:latin typeface="Century Gothic" panose="020B0502020202020204" pitchFamily="34" charset="0"/>
              </a:rPr>
              <a:t>, </a:t>
            </a:r>
            <a:r>
              <a:rPr lang="en-GB" sz="1100" dirty="0" err="1" smtClean="0">
                <a:solidFill>
                  <a:schemeClr val="bg1"/>
                </a:solidFill>
                <a:latin typeface="Century Gothic" panose="020B0502020202020204" pitchFamily="34" charset="0"/>
              </a:rPr>
              <a:t>Agbara</a:t>
            </a:r>
            <a:r>
              <a:rPr lang="en-GB" sz="1100" dirty="0" smtClean="0">
                <a:solidFill>
                  <a:schemeClr val="bg1"/>
                </a:solidFill>
                <a:latin typeface="Century Gothic" panose="020B0502020202020204" pitchFamily="34" charset="0"/>
              </a:rPr>
              <a:t>, </a:t>
            </a:r>
            <a:r>
              <a:rPr lang="en-GB" sz="1100" dirty="0" err="1" smtClean="0">
                <a:solidFill>
                  <a:schemeClr val="bg1"/>
                </a:solidFill>
                <a:latin typeface="Century Gothic" panose="020B0502020202020204" pitchFamily="34" charset="0"/>
              </a:rPr>
              <a:t>Ogun</a:t>
            </a:r>
            <a:r>
              <a:rPr lang="en-GB" sz="1100" dirty="0" smtClean="0">
                <a:solidFill>
                  <a:schemeClr val="bg1"/>
                </a:solidFill>
                <a:latin typeface="Century Gothic" panose="020B0502020202020204" pitchFamily="34" charset="0"/>
              </a:rPr>
              <a:t> State</a:t>
            </a:r>
            <a:endParaRPr lang="en-US" sz="1100" dirty="0">
              <a:solidFill>
                <a:schemeClr val="bg1"/>
              </a:solidFill>
              <a:latin typeface="Century Gothic" panose="020B0502020202020204" pitchFamily="34" charset="0"/>
            </a:endParaRPr>
          </a:p>
        </p:txBody>
      </p:sp>
      <p:sp>
        <p:nvSpPr>
          <p:cNvPr id="73" name="TextBox 72"/>
          <p:cNvSpPr txBox="1"/>
          <p:nvPr/>
        </p:nvSpPr>
        <p:spPr>
          <a:xfrm>
            <a:off x="8076749" y="1957942"/>
            <a:ext cx="2204877" cy="477054"/>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Freedom Park Estate</a:t>
            </a:r>
          </a:p>
          <a:p>
            <a:pPr algn="ctr"/>
            <a:r>
              <a:rPr lang="en-GB" sz="1100" dirty="0" err="1" smtClean="0">
                <a:solidFill>
                  <a:schemeClr val="bg1"/>
                </a:solidFill>
                <a:latin typeface="Century Gothic" panose="020B0502020202020204" pitchFamily="34" charset="0"/>
              </a:rPr>
              <a:t>Atan-Agbara</a:t>
            </a:r>
            <a:r>
              <a:rPr lang="en-GB" sz="1100" dirty="0" smtClean="0">
                <a:solidFill>
                  <a:schemeClr val="bg1"/>
                </a:solidFill>
                <a:latin typeface="Century Gothic" panose="020B0502020202020204" pitchFamily="34" charset="0"/>
              </a:rPr>
              <a:t>, </a:t>
            </a:r>
            <a:r>
              <a:rPr lang="en-GB" sz="1100" dirty="0" err="1" smtClean="0">
                <a:solidFill>
                  <a:schemeClr val="bg1"/>
                </a:solidFill>
                <a:latin typeface="Century Gothic" panose="020B0502020202020204" pitchFamily="34" charset="0"/>
              </a:rPr>
              <a:t>Ogun</a:t>
            </a:r>
            <a:r>
              <a:rPr lang="en-GB" sz="1100" dirty="0" smtClean="0">
                <a:solidFill>
                  <a:schemeClr val="bg1"/>
                </a:solidFill>
                <a:latin typeface="Century Gothic" panose="020B0502020202020204" pitchFamily="34" charset="0"/>
              </a:rPr>
              <a:t> State</a:t>
            </a:r>
            <a:endParaRPr lang="en-US" sz="1100" dirty="0">
              <a:solidFill>
                <a:schemeClr val="bg1"/>
              </a:solidFill>
              <a:latin typeface="Century Gothic" panose="020B0502020202020204" pitchFamily="34" charset="0"/>
            </a:endParaRPr>
          </a:p>
        </p:txBody>
      </p:sp>
      <p:sp>
        <p:nvSpPr>
          <p:cNvPr id="74" name="Right Arrow 73"/>
          <p:cNvSpPr/>
          <p:nvPr/>
        </p:nvSpPr>
        <p:spPr>
          <a:xfrm>
            <a:off x="10252207" y="1542983"/>
            <a:ext cx="209863" cy="460494"/>
          </a:xfrm>
          <a:prstGeom prst="rightArrow">
            <a:avLst>
              <a:gd name="adj1" fmla="val 100000"/>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flipH="1">
            <a:off x="987795" y="1470306"/>
            <a:ext cx="204861" cy="460494"/>
          </a:xfrm>
          <a:prstGeom prst="rightArrow">
            <a:avLst>
              <a:gd name="adj1" fmla="val 100000"/>
              <a:gd name="adj2"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8276" y="2916263"/>
            <a:ext cx="4233682" cy="281142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844331" y="2827455"/>
            <a:ext cx="5051729" cy="584775"/>
          </a:xfrm>
          <a:prstGeom prst="rect">
            <a:avLst/>
          </a:prstGeom>
          <a:noFill/>
        </p:spPr>
        <p:txBody>
          <a:bodyPr wrap="square" rtlCol="0">
            <a:spAutoFit/>
          </a:bodyPr>
          <a:lstStyle/>
          <a:p>
            <a:pPr algn="ctr"/>
            <a:r>
              <a:rPr lang="en-GB" sz="3200" b="1" dirty="0" smtClean="0">
                <a:latin typeface="Century Gothic" panose="020B0502020202020204" pitchFamily="34" charset="0"/>
              </a:rPr>
              <a:t>BOOK A VISIT FOR FREE</a:t>
            </a:r>
            <a:endParaRPr lang="en-US" sz="2400" b="1" dirty="0">
              <a:latin typeface="Century Gothic" panose="020B0502020202020204" pitchFamily="34" charset="0"/>
            </a:endParaRPr>
          </a:p>
        </p:txBody>
      </p:sp>
      <p:sp>
        <p:nvSpPr>
          <p:cNvPr id="78" name="Rectangle 77"/>
          <p:cNvSpPr/>
          <p:nvPr/>
        </p:nvSpPr>
        <p:spPr>
          <a:xfrm>
            <a:off x="1025538" y="3481122"/>
            <a:ext cx="4870522" cy="21802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4" cstate="print">
            <a:extLst>
              <a:ext uri="{28A0092B-C50C-407E-A947-70E740481C1C}">
                <a14:useLocalDpi xmlns:a14="http://schemas.microsoft.com/office/drawing/2010/main" val="0"/>
              </a:ext>
            </a:extLst>
          </a:blip>
          <a:srcRect b="4756"/>
          <a:stretch/>
        </p:blipFill>
        <p:spPr>
          <a:xfrm>
            <a:off x="3541888" y="4402770"/>
            <a:ext cx="1204957" cy="630360"/>
          </a:xfrm>
          <a:prstGeom prst="rect">
            <a:avLst/>
          </a:prstGeom>
        </p:spPr>
      </p:pic>
      <p:sp>
        <p:nvSpPr>
          <p:cNvPr id="81" name="TextBox 80"/>
          <p:cNvSpPr txBox="1"/>
          <p:nvPr/>
        </p:nvSpPr>
        <p:spPr>
          <a:xfrm>
            <a:off x="1025538" y="3583314"/>
            <a:ext cx="4870522" cy="738664"/>
          </a:xfrm>
          <a:prstGeom prst="rect">
            <a:avLst/>
          </a:prstGeom>
          <a:noFill/>
        </p:spPr>
        <p:txBody>
          <a:bodyPr wrap="square" rtlCol="0">
            <a:spAutoFit/>
          </a:bodyPr>
          <a:lstStyle/>
          <a:p>
            <a:pPr algn="ctr"/>
            <a:r>
              <a:rPr lang="en-GB" sz="1400" b="1" dirty="0" smtClean="0">
                <a:latin typeface="Century Gothic" panose="020B0502020202020204" pitchFamily="34" charset="0"/>
              </a:rPr>
              <a:t>Are You Considering A Site Inspection Or Office Visit</a:t>
            </a:r>
          </a:p>
          <a:p>
            <a:pPr algn="ctr"/>
            <a:r>
              <a:rPr lang="en-GB" sz="1400" dirty="0" smtClean="0">
                <a:latin typeface="Century Gothic" panose="020B0502020202020204" pitchFamily="34" charset="0"/>
              </a:rPr>
              <a:t>Request A Free Ride From Your Home Or Office To Our Office And Also To The Site For </a:t>
            </a:r>
            <a:r>
              <a:rPr lang="en-GB" sz="1400" b="1" dirty="0" smtClean="0">
                <a:latin typeface="Century Gothic" panose="020B0502020202020204" pitchFamily="34" charset="0"/>
              </a:rPr>
              <a:t>FREE</a:t>
            </a:r>
            <a:endParaRPr lang="en-US" sz="1100" dirty="0">
              <a:latin typeface="Century Gothic" panose="020B0502020202020204" pitchFamily="34" charset="0"/>
            </a:endParaRPr>
          </a:p>
        </p:txBody>
      </p:sp>
      <p:sp>
        <p:nvSpPr>
          <p:cNvPr id="82" name="Rounded Rectangle 81"/>
          <p:cNvSpPr/>
          <p:nvPr/>
        </p:nvSpPr>
        <p:spPr>
          <a:xfrm>
            <a:off x="2852375" y="5174400"/>
            <a:ext cx="1200544" cy="337019"/>
          </a:xfrm>
          <a:prstGeom prst="roundRect">
            <a:avLst>
              <a:gd name="adj" fmla="val 19076"/>
            </a:avLst>
          </a:prstGeom>
          <a:solidFill>
            <a:schemeClr val="tx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latin typeface="Century Gothic" panose="020B0502020202020204" pitchFamily="34" charset="0"/>
              </a:rPr>
              <a:t>Book Now</a:t>
            </a:r>
            <a:endParaRPr lang="en-US" sz="1400" b="1" dirty="0">
              <a:latin typeface="Century Gothic" panose="020B0502020202020204" pitchFamily="34" charset="0"/>
            </a:endParaRPr>
          </a:p>
        </p:txBody>
      </p:sp>
      <p:pic>
        <p:nvPicPr>
          <p:cNvPr id="83" name="Picture 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28660" y="892944"/>
            <a:ext cx="1876848" cy="1057291"/>
          </a:xfrm>
          <a:prstGeom prst="rect">
            <a:avLst/>
          </a:prstGeom>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36363" y="892944"/>
            <a:ext cx="1876847" cy="1057291"/>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44066" y="892944"/>
            <a:ext cx="1876847" cy="1057291"/>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1769" y="892944"/>
            <a:ext cx="1876847" cy="1057291"/>
          </a:xfrm>
          <a:prstGeom prst="rect">
            <a:avLst/>
          </a:prstGeom>
        </p:spPr>
      </p:pic>
      <p:sp>
        <p:nvSpPr>
          <p:cNvPr id="87" name="Arc 86"/>
          <p:cNvSpPr/>
          <p:nvPr/>
        </p:nvSpPr>
        <p:spPr>
          <a:xfrm>
            <a:off x="3282653" y="5396751"/>
            <a:ext cx="863465" cy="640143"/>
          </a:xfrm>
          <a:prstGeom prst="arc">
            <a:avLst>
              <a:gd name="adj1" fmla="val 3928135"/>
              <a:gd name="adj2" fmla="val 12022218"/>
            </a:avLst>
          </a:prstGeom>
          <a:ln w="38100">
            <a:solidFill>
              <a:schemeClr val="tx1">
                <a:lumMod val="95000"/>
                <a:lumOff val="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Rectangle 87"/>
          <p:cNvSpPr/>
          <p:nvPr/>
        </p:nvSpPr>
        <p:spPr>
          <a:xfrm>
            <a:off x="4020932" y="5838072"/>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Name</a:t>
            </a:r>
            <a:endParaRPr lang="en-US" sz="1400" b="1" dirty="0">
              <a:solidFill>
                <a:schemeClr val="tx1"/>
              </a:solidFill>
              <a:latin typeface="Century Gothic" panose="020B0502020202020204" pitchFamily="34" charset="0"/>
            </a:endParaRPr>
          </a:p>
        </p:txBody>
      </p:sp>
      <p:sp>
        <p:nvSpPr>
          <p:cNvPr id="89" name="Right Arrow 88"/>
          <p:cNvSpPr/>
          <p:nvPr/>
        </p:nvSpPr>
        <p:spPr>
          <a:xfrm>
            <a:off x="6232897" y="5902185"/>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6619866" y="5838072"/>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Phone Number</a:t>
            </a:r>
            <a:endParaRPr lang="en-US" sz="1400" b="1" dirty="0">
              <a:solidFill>
                <a:schemeClr val="tx1"/>
              </a:solidFill>
              <a:latin typeface="Century Gothic" panose="020B0502020202020204" pitchFamily="34" charset="0"/>
            </a:endParaRPr>
          </a:p>
        </p:txBody>
      </p:sp>
      <p:sp>
        <p:nvSpPr>
          <p:cNvPr id="91" name="Right Arrow 90"/>
          <p:cNvSpPr/>
          <p:nvPr/>
        </p:nvSpPr>
        <p:spPr>
          <a:xfrm>
            <a:off x="8831831" y="5902185"/>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ight Arrow 91"/>
          <p:cNvSpPr/>
          <p:nvPr/>
        </p:nvSpPr>
        <p:spPr>
          <a:xfrm flipH="1">
            <a:off x="8660381" y="5902185"/>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9218800" y="5838072"/>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Email</a:t>
            </a:r>
            <a:endParaRPr lang="en-US" sz="1400" b="1" dirty="0">
              <a:solidFill>
                <a:schemeClr val="tx1"/>
              </a:solidFill>
              <a:latin typeface="Century Gothic" panose="020B0502020202020204" pitchFamily="34" charset="0"/>
            </a:endParaRPr>
          </a:p>
        </p:txBody>
      </p:sp>
      <p:sp>
        <p:nvSpPr>
          <p:cNvPr id="94" name="Right Arrow 93"/>
          <p:cNvSpPr/>
          <p:nvPr/>
        </p:nvSpPr>
        <p:spPr>
          <a:xfrm>
            <a:off x="11430765" y="5902185"/>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flipH="1">
            <a:off x="11259315" y="5902185"/>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020932" y="6214675"/>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Interested Estate</a:t>
            </a:r>
            <a:endParaRPr lang="en-US" sz="1400" b="1" dirty="0">
              <a:solidFill>
                <a:schemeClr val="tx1"/>
              </a:solidFill>
              <a:latin typeface="Century Gothic" panose="020B0502020202020204" pitchFamily="34" charset="0"/>
            </a:endParaRPr>
          </a:p>
        </p:txBody>
      </p:sp>
      <p:sp>
        <p:nvSpPr>
          <p:cNvPr id="97" name="Right Arrow 96"/>
          <p:cNvSpPr/>
          <p:nvPr/>
        </p:nvSpPr>
        <p:spPr>
          <a:xfrm>
            <a:off x="6232897" y="6278788"/>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p:cNvSpPr/>
          <p:nvPr/>
        </p:nvSpPr>
        <p:spPr>
          <a:xfrm flipH="1">
            <a:off x="6061447" y="6278788"/>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p:cNvSpPr/>
          <p:nvPr/>
        </p:nvSpPr>
        <p:spPr>
          <a:xfrm>
            <a:off x="6619866" y="6214675"/>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Inspection Date</a:t>
            </a:r>
            <a:endParaRPr lang="en-US" sz="1400" b="1" dirty="0">
              <a:solidFill>
                <a:schemeClr val="tx1"/>
              </a:solidFill>
              <a:latin typeface="Century Gothic" panose="020B0502020202020204" pitchFamily="34" charset="0"/>
            </a:endParaRPr>
          </a:p>
        </p:txBody>
      </p:sp>
      <p:sp>
        <p:nvSpPr>
          <p:cNvPr id="100" name="Right Arrow 99"/>
          <p:cNvSpPr/>
          <p:nvPr/>
        </p:nvSpPr>
        <p:spPr>
          <a:xfrm>
            <a:off x="8831831" y="6278788"/>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ight Arrow 100"/>
          <p:cNvSpPr/>
          <p:nvPr/>
        </p:nvSpPr>
        <p:spPr>
          <a:xfrm flipH="1">
            <a:off x="8660381" y="6278788"/>
            <a:ext cx="138113" cy="180975"/>
          </a:xfrm>
          <a:prstGeom prst="rightArrow">
            <a:avLst>
              <a:gd name="adj1" fmla="val 100000"/>
              <a:gd name="adj2"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218800" y="6214675"/>
            <a:ext cx="2382301" cy="309202"/>
          </a:xfrm>
          <a:prstGeom prst="rect">
            <a:avLst/>
          </a:prstGeom>
          <a:solidFill>
            <a:srgbClr val="F4EB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chemeClr val="tx1"/>
                </a:solidFill>
                <a:latin typeface="Century Gothic" panose="020B0502020202020204" pitchFamily="34" charset="0"/>
              </a:rPr>
              <a:t>Preferred Time</a:t>
            </a:r>
            <a:endParaRPr lang="en-US" sz="1400" b="1" dirty="0">
              <a:solidFill>
                <a:schemeClr val="tx1"/>
              </a:solidFill>
              <a:latin typeface="Century Gothic" panose="020B0502020202020204" pitchFamily="34" charset="0"/>
            </a:endParaRPr>
          </a:p>
        </p:txBody>
      </p:sp>
      <p:sp>
        <p:nvSpPr>
          <p:cNvPr id="103" name="Rectangle 102"/>
          <p:cNvSpPr/>
          <p:nvPr/>
        </p:nvSpPr>
        <p:spPr>
          <a:xfrm>
            <a:off x="10816504" y="6278788"/>
            <a:ext cx="752373" cy="1809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latin typeface="Century Gothic" panose="020B0502020202020204" pitchFamily="34" charset="0"/>
              </a:rPr>
              <a:t>Submit</a:t>
            </a:r>
            <a:endParaRPr lang="en-US" sz="1200" b="1" dirty="0">
              <a:latin typeface="Century Gothic" panose="020B0502020202020204" pitchFamily="34" charset="0"/>
            </a:endParaRPr>
          </a:p>
        </p:txBody>
      </p:sp>
      <p:sp>
        <p:nvSpPr>
          <p:cNvPr id="104" name="Right Arrow 103"/>
          <p:cNvSpPr/>
          <p:nvPr/>
        </p:nvSpPr>
        <p:spPr>
          <a:xfrm rot="16200000" flipH="1">
            <a:off x="5798836" y="6241530"/>
            <a:ext cx="194449" cy="254794"/>
          </a:xfrm>
          <a:prstGeom prst="rightArrow">
            <a:avLst>
              <a:gd name="adj1" fmla="val 100000"/>
              <a:gd name="adj2"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2" descr="Image result for Icon - Date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32603" y="6208454"/>
            <a:ext cx="311109" cy="311109"/>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5693523" y="5839497"/>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1</a:t>
            </a:r>
            <a:endParaRPr lang="en-US" sz="1100" dirty="0">
              <a:solidFill>
                <a:schemeClr val="bg1"/>
              </a:solidFill>
              <a:latin typeface="Century Gothic" panose="020B0502020202020204" pitchFamily="34" charset="0"/>
            </a:endParaRPr>
          </a:p>
        </p:txBody>
      </p:sp>
      <p:sp>
        <p:nvSpPr>
          <p:cNvPr id="107" name="TextBox 106"/>
          <p:cNvSpPr txBox="1"/>
          <p:nvPr/>
        </p:nvSpPr>
        <p:spPr>
          <a:xfrm>
            <a:off x="8160468" y="5843146"/>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2</a:t>
            </a:r>
            <a:endParaRPr lang="en-US" sz="1100" dirty="0">
              <a:solidFill>
                <a:schemeClr val="bg1"/>
              </a:solidFill>
              <a:latin typeface="Century Gothic" panose="020B0502020202020204" pitchFamily="34" charset="0"/>
            </a:endParaRPr>
          </a:p>
        </p:txBody>
      </p:sp>
      <p:sp>
        <p:nvSpPr>
          <p:cNvPr id="108" name="TextBox 107"/>
          <p:cNvSpPr txBox="1"/>
          <p:nvPr/>
        </p:nvSpPr>
        <p:spPr>
          <a:xfrm>
            <a:off x="10807979" y="5838072"/>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3</a:t>
            </a:r>
            <a:endParaRPr lang="en-US" sz="1100" dirty="0">
              <a:solidFill>
                <a:schemeClr val="bg1"/>
              </a:solidFill>
              <a:latin typeface="Century Gothic" panose="020B0502020202020204" pitchFamily="34" charset="0"/>
            </a:endParaRPr>
          </a:p>
        </p:txBody>
      </p:sp>
      <p:sp>
        <p:nvSpPr>
          <p:cNvPr id="109" name="TextBox 108"/>
          <p:cNvSpPr txBox="1"/>
          <p:nvPr/>
        </p:nvSpPr>
        <p:spPr>
          <a:xfrm>
            <a:off x="5465804" y="6211786"/>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4</a:t>
            </a:r>
            <a:endParaRPr lang="en-US" sz="1100" dirty="0">
              <a:solidFill>
                <a:schemeClr val="bg1"/>
              </a:solidFill>
              <a:latin typeface="Century Gothic" panose="020B0502020202020204" pitchFamily="34" charset="0"/>
            </a:endParaRPr>
          </a:p>
        </p:txBody>
      </p:sp>
      <p:sp>
        <p:nvSpPr>
          <p:cNvPr id="110" name="TextBox 109"/>
          <p:cNvSpPr txBox="1"/>
          <p:nvPr/>
        </p:nvSpPr>
        <p:spPr>
          <a:xfrm>
            <a:off x="7955444" y="6211026"/>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5</a:t>
            </a:r>
            <a:endParaRPr lang="en-US" sz="1100" dirty="0">
              <a:solidFill>
                <a:schemeClr val="bg1"/>
              </a:solidFill>
              <a:latin typeface="Century Gothic" panose="020B0502020202020204" pitchFamily="34" charset="0"/>
            </a:endParaRPr>
          </a:p>
        </p:txBody>
      </p:sp>
      <p:sp>
        <p:nvSpPr>
          <p:cNvPr id="111" name="TextBox 110"/>
          <p:cNvSpPr txBox="1"/>
          <p:nvPr/>
        </p:nvSpPr>
        <p:spPr>
          <a:xfrm>
            <a:off x="10445084" y="6203774"/>
            <a:ext cx="43609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6</a:t>
            </a:r>
            <a:endParaRPr lang="en-US" sz="1100" dirty="0">
              <a:solidFill>
                <a:schemeClr val="bg1"/>
              </a:solidFill>
              <a:latin typeface="Century Gothic" panose="020B0502020202020204" pitchFamily="34" charset="0"/>
            </a:endParaRPr>
          </a:p>
        </p:txBody>
      </p:sp>
      <p:pic>
        <p:nvPicPr>
          <p:cNvPr id="112" name="Picture 2" descr="Image result for bolt by taxify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11220" y="4478548"/>
            <a:ext cx="874560" cy="51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7167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5070" b="64315"/>
          <a:stretch/>
        </p:blipFill>
        <p:spPr>
          <a:xfrm>
            <a:off x="0" y="296981"/>
            <a:ext cx="12192000" cy="2085127"/>
          </a:xfrm>
          <a:prstGeom prst="rect">
            <a:avLst/>
          </a:prstGeom>
        </p:spPr>
      </p:pic>
      <p:sp>
        <p:nvSpPr>
          <p:cNvPr id="4" name="Rectangle 3"/>
          <p:cNvSpPr/>
          <p:nvPr/>
        </p:nvSpPr>
        <p:spPr>
          <a:xfrm>
            <a:off x="0" y="292084"/>
            <a:ext cx="12192000" cy="2090023"/>
          </a:xfrm>
          <a:prstGeom prst="rect">
            <a:avLst/>
          </a:prstGeom>
          <a:solidFill>
            <a:schemeClr val="accent6">
              <a:lumMod val="75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656494"/>
            <a:ext cx="12192000" cy="1169551"/>
          </a:xfrm>
          <a:prstGeom prst="rect">
            <a:avLst/>
          </a:prstGeom>
          <a:noFill/>
        </p:spPr>
        <p:txBody>
          <a:bodyPr wrap="square" rtlCol="0">
            <a:spAutoFit/>
          </a:bodyPr>
          <a:lstStyle/>
          <a:p>
            <a:pPr algn="ctr"/>
            <a:r>
              <a:rPr lang="en-US" sz="2800" b="1" dirty="0" smtClean="0">
                <a:latin typeface="Century Gothic" panose="020B0502020202020204" pitchFamily="34" charset="0"/>
              </a:rPr>
              <a:t>DOWNLOADS</a:t>
            </a:r>
          </a:p>
          <a:p>
            <a:pPr algn="ctr"/>
            <a:endParaRPr lang="en-US" dirty="0" smtClean="0">
              <a:latin typeface="Century Gothic" panose="020B0502020202020204" pitchFamily="34" charset="0"/>
            </a:endParaRPr>
          </a:p>
          <a:p>
            <a:pPr algn="ctr"/>
            <a:r>
              <a:rPr lang="en-US" sz="2400" dirty="0" smtClean="0">
                <a:solidFill>
                  <a:schemeClr val="bg1"/>
                </a:solidFill>
                <a:latin typeface="Century Gothic" panose="020B0502020202020204" pitchFamily="34" charset="0"/>
              </a:rPr>
              <a:t>Application Form |  Project Schedule  |  Brochure  |  FAQ</a:t>
            </a:r>
            <a:endParaRPr lang="en-US" sz="2400"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6769940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2" cstate="print">
            <a:extLst>
              <a:ext uri="{28A0092B-C50C-407E-A947-70E740481C1C}">
                <a14:useLocalDpi xmlns:a14="http://schemas.microsoft.com/office/drawing/2010/main" val="0"/>
              </a:ext>
            </a:extLst>
          </a:blip>
          <a:srcRect t="806" b="8628"/>
          <a:stretch/>
        </p:blipFill>
        <p:spPr>
          <a:xfrm>
            <a:off x="0" y="899886"/>
            <a:ext cx="12192000" cy="5965371"/>
          </a:xfrm>
          <a:prstGeom prst="rect">
            <a:avLst/>
          </a:prstGeom>
        </p:spPr>
      </p:pic>
      <p:sp>
        <p:nvSpPr>
          <p:cNvPr id="27" name="Rectangle 26"/>
          <p:cNvSpPr/>
          <p:nvPr/>
        </p:nvSpPr>
        <p:spPr>
          <a:xfrm>
            <a:off x="290288" y="4864497"/>
            <a:ext cx="11567884" cy="1734530"/>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16429" y="5153596"/>
            <a:ext cx="2047809"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359</a:t>
            </a:r>
          </a:p>
          <a:p>
            <a:pPr algn="ctr"/>
            <a:r>
              <a:rPr lang="en-US" sz="1600" b="1" spc="0" baseline="0" dirty="0" smtClean="0">
                <a:solidFill>
                  <a:srgbClr val="FFFF00"/>
                </a:solidFill>
                <a:effectLst/>
                <a:latin typeface="Century Gothic" panose="020B0502020202020204" pitchFamily="34" charset="0"/>
              </a:rPr>
              <a:t>CLIENTS</a:t>
            </a:r>
            <a:endParaRPr lang="en-US" sz="1600" b="1" spc="0" dirty="0">
              <a:solidFill>
                <a:srgbClr val="FFFF00"/>
              </a:solidFill>
              <a:effectLst/>
              <a:latin typeface="Century Gothic" panose="020B0502020202020204" pitchFamily="34" charset="0"/>
            </a:endParaRPr>
          </a:p>
        </p:txBody>
      </p:sp>
      <p:sp>
        <p:nvSpPr>
          <p:cNvPr id="29" name="TextBox 28"/>
          <p:cNvSpPr txBox="1"/>
          <p:nvPr/>
        </p:nvSpPr>
        <p:spPr>
          <a:xfrm>
            <a:off x="3921375" y="5153596"/>
            <a:ext cx="231490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10,000</a:t>
            </a:r>
          </a:p>
          <a:p>
            <a:pPr algn="ctr"/>
            <a:r>
              <a:rPr lang="en-US" sz="1600" b="1" spc="0" baseline="0" dirty="0" smtClean="0">
                <a:solidFill>
                  <a:srgbClr val="FFFF00"/>
                </a:solidFill>
                <a:effectLst/>
                <a:latin typeface="Century Gothic" panose="020B0502020202020204" pitchFamily="34" charset="0"/>
              </a:rPr>
              <a:t>HOMES</a:t>
            </a:r>
            <a:endParaRPr lang="en-US" sz="1600" b="1" spc="0" dirty="0">
              <a:solidFill>
                <a:srgbClr val="FFFF00"/>
              </a:solidFill>
              <a:effectLst/>
              <a:latin typeface="Century Gothic" panose="020B0502020202020204" pitchFamily="34" charset="0"/>
            </a:endParaRPr>
          </a:p>
        </p:txBody>
      </p:sp>
      <p:sp>
        <p:nvSpPr>
          <p:cNvPr id="30" name="TextBox 29"/>
          <p:cNvSpPr txBox="1"/>
          <p:nvPr/>
        </p:nvSpPr>
        <p:spPr>
          <a:xfrm>
            <a:off x="7097488" y="5153596"/>
            <a:ext cx="1770357"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a:t>
            </a:r>
          </a:p>
          <a:p>
            <a:pPr algn="ctr"/>
            <a:r>
              <a:rPr lang="en-US" sz="1600" b="1" spc="0" baseline="0" dirty="0" smtClean="0">
                <a:solidFill>
                  <a:srgbClr val="FFFF00"/>
                </a:solidFill>
                <a:effectLst/>
                <a:latin typeface="Century Gothic" panose="020B0502020202020204" pitchFamily="34" charset="0"/>
              </a:rPr>
              <a:t>COMMUNITIES</a:t>
            </a:r>
            <a:endParaRPr lang="en-US" sz="1600" b="1" spc="0" dirty="0">
              <a:solidFill>
                <a:srgbClr val="FFFF00"/>
              </a:solidFill>
              <a:effectLst/>
              <a:latin typeface="Century Gothic" panose="020B0502020202020204" pitchFamily="34" charset="0"/>
            </a:endParaRPr>
          </a:p>
        </p:txBody>
      </p:sp>
      <p:sp>
        <p:nvSpPr>
          <p:cNvPr id="31" name="TextBox 30"/>
          <p:cNvSpPr txBox="1"/>
          <p:nvPr/>
        </p:nvSpPr>
        <p:spPr>
          <a:xfrm>
            <a:off x="290288" y="6137362"/>
            <a:ext cx="11567884" cy="461665"/>
          </a:xfrm>
          <a:prstGeom prst="rect">
            <a:avLst/>
          </a:prstGeom>
          <a:noFill/>
        </p:spPr>
        <p:txBody>
          <a:bodyPr wrap="square" rtlCol="0">
            <a:spAutoFit/>
          </a:bodyPr>
          <a:lstStyle/>
          <a:p>
            <a:pPr algn="ctr"/>
            <a:r>
              <a:rPr lang="en-US" sz="2400" b="1" spc="0" baseline="0" dirty="0" smtClean="0">
                <a:solidFill>
                  <a:srgbClr val="660066"/>
                </a:solidFill>
                <a:effectLst/>
                <a:latin typeface="Century Gothic" panose="020B0502020202020204" pitchFamily="34" charset="0"/>
              </a:rPr>
              <a:t>The Fastest Growing Industry Leader In Rental Property Sales In Nigeria…</a:t>
            </a:r>
            <a:endParaRPr lang="en-US" sz="2400" b="1" spc="0" dirty="0">
              <a:solidFill>
                <a:srgbClr val="660066"/>
              </a:solidFill>
              <a:effectLst/>
              <a:latin typeface="Century Gothic" panose="020B0502020202020204" pitchFamily="34" charset="0"/>
            </a:endParaRPr>
          </a:p>
        </p:txBody>
      </p:sp>
      <p:pic>
        <p:nvPicPr>
          <p:cNvPr id="32"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95" y="5264560"/>
            <a:ext cx="1186695" cy="7543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302" y="5103626"/>
            <a:ext cx="773382" cy="7733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Image result for community -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761" b="7156"/>
          <a:stretch/>
        </p:blipFill>
        <p:spPr bwMode="auto">
          <a:xfrm>
            <a:off x="6439476" y="5144226"/>
            <a:ext cx="888110" cy="77338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9829505" y="5175782"/>
            <a:ext cx="201292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4,576</a:t>
            </a:r>
          </a:p>
          <a:p>
            <a:pPr algn="ctr"/>
            <a:r>
              <a:rPr lang="en-US" sz="1600" b="1" spc="0" baseline="0" dirty="0" smtClean="0">
                <a:solidFill>
                  <a:srgbClr val="FFFF00"/>
                </a:solidFill>
                <a:effectLst/>
                <a:latin typeface="Century Gothic" panose="020B0502020202020204" pitchFamily="34" charset="0"/>
              </a:rPr>
              <a:t>SITE VISITORS</a:t>
            </a:r>
            <a:endParaRPr lang="en-US" sz="1600" b="1" spc="0" dirty="0">
              <a:solidFill>
                <a:srgbClr val="FFFF00"/>
              </a:solidFill>
              <a:effectLst/>
              <a:latin typeface="Century Gothic" panose="020B0502020202020204" pitchFamily="34" charset="0"/>
            </a:endParaRPr>
          </a:p>
        </p:txBody>
      </p:sp>
      <p:pic>
        <p:nvPicPr>
          <p:cNvPr id="36"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1791" y="5173178"/>
            <a:ext cx="885403" cy="88540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31117" y="1133492"/>
            <a:ext cx="2130679" cy="55647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118" y="1705421"/>
            <a:ext cx="10625124" cy="283025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20869" y="1858234"/>
            <a:ext cx="9995928" cy="2277547"/>
          </a:xfrm>
          <a:prstGeom prst="rect">
            <a:avLst/>
          </a:prstGeom>
          <a:noFill/>
        </p:spPr>
        <p:txBody>
          <a:bodyPr wrap="square" rtlCol="0">
            <a:spAutoFit/>
          </a:bodyPr>
          <a:lstStyle/>
          <a:p>
            <a:r>
              <a:rPr lang="en-US" sz="1600" b="1" dirty="0">
                <a:solidFill>
                  <a:schemeClr val="bg1"/>
                </a:solidFill>
                <a:latin typeface="Century Gothic" panose="020B0502020202020204" pitchFamily="34" charset="0"/>
              </a:rPr>
              <a:t>Claim Your Property Today</a:t>
            </a:r>
          </a:p>
          <a:p>
            <a:r>
              <a:rPr lang="en-US" sz="1400" dirty="0" smtClean="0">
                <a:solidFill>
                  <a:schemeClr val="bg1"/>
                </a:solidFill>
                <a:latin typeface="Century Gothic" panose="020B0502020202020204" pitchFamily="34" charset="0"/>
              </a:rPr>
              <a:t>One </a:t>
            </a:r>
            <a:r>
              <a:rPr lang="en-US" sz="1400" dirty="0">
                <a:solidFill>
                  <a:schemeClr val="bg1"/>
                </a:solidFill>
                <a:latin typeface="Century Gothic" panose="020B0502020202020204" pitchFamily="34" charset="0"/>
              </a:rPr>
              <a:t>of the most well-established companies in the real estate industry, </a:t>
            </a:r>
            <a:r>
              <a:rPr lang="en-US" sz="1400" dirty="0" err="1">
                <a:solidFill>
                  <a:schemeClr val="bg1"/>
                </a:solidFill>
                <a:latin typeface="Century Gothic" panose="020B0502020202020204" pitchFamily="34" charset="0"/>
              </a:rPr>
              <a:t>Middlechase</a:t>
            </a:r>
            <a:r>
              <a:rPr lang="en-US" sz="1400" dirty="0">
                <a:solidFill>
                  <a:schemeClr val="bg1"/>
                </a:solidFill>
                <a:latin typeface="Century Gothic" panose="020B0502020202020204" pitchFamily="34" charset="0"/>
              </a:rPr>
              <a:t> Property Limited provides families and investors with opportunities to invest in handpicked Nigerian property investments in today's top performing asset classes ranging from residential to commercial to mixed-use developments.</a:t>
            </a:r>
          </a:p>
          <a:p>
            <a:endParaRPr lang="en-US" sz="1400" dirty="0">
              <a:solidFill>
                <a:schemeClr val="bg1"/>
              </a:solidFill>
              <a:latin typeface="Century Gothic" panose="020B0502020202020204" pitchFamily="34" charset="0"/>
            </a:endParaRPr>
          </a:p>
          <a:p>
            <a:r>
              <a:rPr lang="en-US" sz="1400" dirty="0">
                <a:solidFill>
                  <a:schemeClr val="bg1"/>
                </a:solidFill>
                <a:latin typeface="Century Gothic" panose="020B0502020202020204" pitchFamily="34" charset="0"/>
              </a:rPr>
              <a:t>As the company has grown, markets have changed and MIDDLECHASE is the leading rental income developer in Africa dedicated to non-traditional residential development, innovatively designed to meet the needs of today’s astute investor and modern family.</a:t>
            </a:r>
          </a:p>
          <a:p>
            <a:endParaRPr lang="en-US" sz="1400" dirty="0">
              <a:solidFill>
                <a:schemeClr val="bg1"/>
              </a:solidFill>
              <a:latin typeface="Century Gothic" panose="020B0502020202020204" pitchFamily="34" charset="0"/>
            </a:endParaRPr>
          </a:p>
          <a:p>
            <a:r>
              <a:rPr lang="en-US" sz="1400" b="1" dirty="0" err="1">
                <a:solidFill>
                  <a:schemeClr val="bg1"/>
                </a:solidFill>
                <a:latin typeface="Century Gothic" panose="020B0502020202020204" pitchFamily="34" charset="0"/>
              </a:rPr>
              <a:t>Middlechase</a:t>
            </a:r>
            <a:r>
              <a:rPr lang="en-US" sz="1400" b="1" dirty="0">
                <a:solidFill>
                  <a:schemeClr val="bg1"/>
                </a:solidFill>
                <a:latin typeface="Century Gothic" panose="020B0502020202020204" pitchFamily="34" charset="0"/>
              </a:rPr>
              <a:t>… Everyday </a:t>
            </a:r>
            <a:r>
              <a:rPr lang="en-US" sz="1400" b="1" dirty="0" err="1">
                <a:solidFill>
                  <a:schemeClr val="bg1"/>
                </a:solidFill>
                <a:latin typeface="Century Gothic" panose="020B0502020202020204" pitchFamily="34" charset="0"/>
              </a:rPr>
              <a:t>Cashflow</a:t>
            </a:r>
            <a:r>
              <a:rPr lang="en-US" sz="1400" b="1" dirty="0">
                <a:solidFill>
                  <a:schemeClr val="bg1"/>
                </a:solidFill>
                <a:latin typeface="Century Gothic" panose="020B0502020202020204" pitchFamily="34" charset="0"/>
              </a:rPr>
              <a:t> </a:t>
            </a:r>
          </a:p>
        </p:txBody>
      </p:sp>
      <p:sp>
        <p:nvSpPr>
          <p:cNvPr id="61" name="TextBox 60"/>
          <p:cNvSpPr txBox="1"/>
          <p:nvPr/>
        </p:nvSpPr>
        <p:spPr>
          <a:xfrm>
            <a:off x="831117" y="1243077"/>
            <a:ext cx="2130679" cy="307777"/>
          </a:xfrm>
          <a:prstGeom prst="rect">
            <a:avLst/>
          </a:prstGeom>
          <a:noFill/>
        </p:spPr>
        <p:txBody>
          <a:bodyPr wrap="square" rtlCol="0">
            <a:spAutoFit/>
          </a:bodyPr>
          <a:lstStyle/>
          <a:p>
            <a:pPr algn="ctr"/>
            <a:r>
              <a:rPr lang="en-GB" sz="1400" b="1" dirty="0" smtClean="0">
                <a:solidFill>
                  <a:srgbClr val="FFFF00"/>
                </a:solidFill>
                <a:latin typeface="Century Gothic" panose="020B0502020202020204" pitchFamily="34" charset="0"/>
              </a:rPr>
              <a:t>About MIDDLECHASE</a:t>
            </a:r>
            <a:endParaRPr lang="en-US" sz="1400" b="1" dirty="0">
              <a:solidFill>
                <a:srgbClr val="FFFF00"/>
              </a:solidFill>
              <a:latin typeface="Century Gothic" panose="020B0502020202020204" pitchFamily="34" charset="0"/>
            </a:endParaRPr>
          </a:p>
        </p:txBody>
      </p:sp>
      <p:sp>
        <p:nvSpPr>
          <p:cNvPr id="67" name="Rectangle 66"/>
          <p:cNvSpPr/>
          <p:nvPr/>
        </p:nvSpPr>
        <p:spPr>
          <a:xfrm>
            <a:off x="2960198"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089279"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207421" y="1133230"/>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5562" y="1132968"/>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971137" y="1258197"/>
            <a:ext cx="1908267"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Vision</a:t>
            </a:r>
            <a:endParaRPr lang="en-US" sz="1400" b="1" dirty="0">
              <a:solidFill>
                <a:schemeClr val="bg1"/>
              </a:solidFill>
              <a:latin typeface="Century Gothic" panose="020B0502020202020204" pitchFamily="34" charset="0"/>
            </a:endParaRPr>
          </a:p>
        </p:txBody>
      </p:sp>
      <p:sp>
        <p:nvSpPr>
          <p:cNvPr id="63" name="TextBox 62"/>
          <p:cNvSpPr txBox="1"/>
          <p:nvPr/>
        </p:nvSpPr>
        <p:spPr>
          <a:xfrm>
            <a:off x="5100218" y="1246337"/>
            <a:ext cx="211814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Mission</a:t>
            </a:r>
            <a:endParaRPr lang="en-US" sz="1400" b="1" dirty="0">
              <a:solidFill>
                <a:schemeClr val="bg1"/>
              </a:solidFill>
              <a:latin typeface="Century Gothic" panose="020B0502020202020204" pitchFamily="34" charset="0"/>
            </a:endParaRPr>
          </a:p>
        </p:txBody>
      </p:sp>
      <p:sp>
        <p:nvSpPr>
          <p:cNvPr id="64" name="TextBox 63"/>
          <p:cNvSpPr txBox="1"/>
          <p:nvPr/>
        </p:nvSpPr>
        <p:spPr>
          <a:xfrm>
            <a:off x="7227701" y="1247218"/>
            <a:ext cx="2108800"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Team</a:t>
            </a:r>
            <a:endParaRPr lang="en-US" sz="1400" b="1" dirty="0">
              <a:solidFill>
                <a:schemeClr val="bg1"/>
              </a:solidFill>
              <a:latin typeface="Century Gothic" panose="020B0502020202020204" pitchFamily="34" charset="0"/>
            </a:endParaRPr>
          </a:p>
        </p:txBody>
      </p:sp>
      <p:sp>
        <p:nvSpPr>
          <p:cNvPr id="66" name="TextBox 65"/>
          <p:cNvSpPr txBox="1"/>
          <p:nvPr/>
        </p:nvSpPr>
        <p:spPr>
          <a:xfrm>
            <a:off x="9535437" y="1258459"/>
            <a:ext cx="1908267"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Property Baron</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73671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806" b="8628"/>
          <a:stretch/>
        </p:blipFill>
        <p:spPr>
          <a:xfrm>
            <a:off x="0" y="899886"/>
            <a:ext cx="12192000" cy="5965371"/>
          </a:xfrm>
          <a:prstGeom prst="rect">
            <a:avLst/>
          </a:prstGeom>
        </p:spPr>
      </p:pic>
      <p:sp>
        <p:nvSpPr>
          <p:cNvPr id="16" name="Rectangle 15"/>
          <p:cNvSpPr/>
          <p:nvPr/>
        </p:nvSpPr>
        <p:spPr>
          <a:xfrm>
            <a:off x="290288" y="4864497"/>
            <a:ext cx="11567884" cy="1734530"/>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16429" y="5153596"/>
            <a:ext cx="2047809"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359</a:t>
            </a:r>
          </a:p>
          <a:p>
            <a:pPr algn="ctr"/>
            <a:r>
              <a:rPr lang="en-US" sz="1600" b="1" spc="0" baseline="0" dirty="0" smtClean="0">
                <a:solidFill>
                  <a:srgbClr val="FFFF00"/>
                </a:solidFill>
                <a:effectLst/>
                <a:latin typeface="Century Gothic" panose="020B0502020202020204" pitchFamily="34" charset="0"/>
              </a:rPr>
              <a:t>CLIENTS</a:t>
            </a:r>
            <a:endParaRPr lang="en-US" sz="1600" b="1" spc="0" dirty="0">
              <a:solidFill>
                <a:srgbClr val="FFFF00"/>
              </a:solidFill>
              <a:effectLst/>
              <a:latin typeface="Century Gothic" panose="020B0502020202020204" pitchFamily="34" charset="0"/>
            </a:endParaRPr>
          </a:p>
        </p:txBody>
      </p:sp>
      <p:sp>
        <p:nvSpPr>
          <p:cNvPr id="18" name="TextBox 17"/>
          <p:cNvSpPr txBox="1"/>
          <p:nvPr/>
        </p:nvSpPr>
        <p:spPr>
          <a:xfrm>
            <a:off x="3921375" y="5153596"/>
            <a:ext cx="231490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10,000</a:t>
            </a:r>
          </a:p>
          <a:p>
            <a:pPr algn="ctr"/>
            <a:r>
              <a:rPr lang="en-US" sz="1600" b="1" spc="0" baseline="0" dirty="0" smtClean="0">
                <a:solidFill>
                  <a:srgbClr val="FFFF00"/>
                </a:solidFill>
                <a:effectLst/>
                <a:latin typeface="Century Gothic" panose="020B0502020202020204" pitchFamily="34" charset="0"/>
              </a:rPr>
              <a:t>HOMES</a:t>
            </a:r>
            <a:endParaRPr lang="en-US" sz="1600" b="1" spc="0" dirty="0">
              <a:solidFill>
                <a:srgbClr val="FFFF00"/>
              </a:solidFill>
              <a:effectLst/>
              <a:latin typeface="Century Gothic" panose="020B0502020202020204" pitchFamily="34" charset="0"/>
            </a:endParaRPr>
          </a:p>
        </p:txBody>
      </p:sp>
      <p:sp>
        <p:nvSpPr>
          <p:cNvPr id="19" name="TextBox 18"/>
          <p:cNvSpPr txBox="1"/>
          <p:nvPr/>
        </p:nvSpPr>
        <p:spPr>
          <a:xfrm>
            <a:off x="7097488" y="5153596"/>
            <a:ext cx="1770357"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a:t>
            </a:r>
          </a:p>
          <a:p>
            <a:pPr algn="ctr"/>
            <a:r>
              <a:rPr lang="en-US" sz="1600" b="1" spc="0" baseline="0" dirty="0" smtClean="0">
                <a:solidFill>
                  <a:srgbClr val="FFFF00"/>
                </a:solidFill>
                <a:effectLst/>
                <a:latin typeface="Century Gothic" panose="020B0502020202020204" pitchFamily="34" charset="0"/>
              </a:rPr>
              <a:t>COMMUNITIES</a:t>
            </a:r>
            <a:endParaRPr lang="en-US" sz="1600" b="1" spc="0" dirty="0">
              <a:solidFill>
                <a:srgbClr val="FFFF00"/>
              </a:solidFill>
              <a:effectLst/>
              <a:latin typeface="Century Gothic" panose="020B0502020202020204" pitchFamily="34" charset="0"/>
            </a:endParaRPr>
          </a:p>
        </p:txBody>
      </p:sp>
      <p:sp>
        <p:nvSpPr>
          <p:cNvPr id="20" name="TextBox 19"/>
          <p:cNvSpPr txBox="1"/>
          <p:nvPr/>
        </p:nvSpPr>
        <p:spPr>
          <a:xfrm>
            <a:off x="290288" y="6137362"/>
            <a:ext cx="11567884" cy="461665"/>
          </a:xfrm>
          <a:prstGeom prst="rect">
            <a:avLst/>
          </a:prstGeom>
          <a:noFill/>
        </p:spPr>
        <p:txBody>
          <a:bodyPr wrap="square" rtlCol="0">
            <a:spAutoFit/>
          </a:bodyPr>
          <a:lstStyle/>
          <a:p>
            <a:pPr algn="ctr"/>
            <a:r>
              <a:rPr lang="en-US" sz="2400" b="1" spc="0" baseline="0" dirty="0" smtClean="0">
                <a:solidFill>
                  <a:srgbClr val="660066"/>
                </a:solidFill>
                <a:effectLst/>
                <a:latin typeface="Century Gothic" panose="020B0502020202020204" pitchFamily="34" charset="0"/>
              </a:rPr>
              <a:t>The Fastest Growing Industry Leader In Rental Property Sales In Nigeria…</a:t>
            </a:r>
            <a:endParaRPr lang="en-US" sz="2400" b="1" spc="0" dirty="0">
              <a:solidFill>
                <a:srgbClr val="660066"/>
              </a:solidFill>
              <a:effectLst/>
              <a:latin typeface="Century Gothic" panose="020B0502020202020204" pitchFamily="34" charset="0"/>
            </a:endParaRPr>
          </a:p>
        </p:txBody>
      </p:sp>
      <p:pic>
        <p:nvPicPr>
          <p:cNvPr id="21"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95" y="5264560"/>
            <a:ext cx="1186695" cy="7543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302" y="5103626"/>
            <a:ext cx="773382" cy="7733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ommunity -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761" b="7156"/>
          <a:stretch/>
        </p:blipFill>
        <p:spPr bwMode="auto">
          <a:xfrm>
            <a:off x="6439476" y="5144226"/>
            <a:ext cx="888110" cy="7733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829505" y="5175782"/>
            <a:ext cx="201292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4,576</a:t>
            </a:r>
          </a:p>
          <a:p>
            <a:pPr algn="ctr"/>
            <a:r>
              <a:rPr lang="en-US" sz="1600" b="1" spc="0" baseline="0" dirty="0" smtClean="0">
                <a:solidFill>
                  <a:srgbClr val="FFFF00"/>
                </a:solidFill>
                <a:effectLst/>
                <a:latin typeface="Century Gothic" panose="020B0502020202020204" pitchFamily="34" charset="0"/>
              </a:rPr>
              <a:t>SITE VISITORS</a:t>
            </a:r>
            <a:endParaRPr lang="en-US" sz="1600" b="1" spc="0" dirty="0">
              <a:solidFill>
                <a:srgbClr val="FFFF00"/>
              </a:solidFill>
              <a:effectLst/>
              <a:latin typeface="Century Gothic" panose="020B0502020202020204" pitchFamily="34" charset="0"/>
            </a:endParaRPr>
          </a:p>
        </p:txBody>
      </p:sp>
      <p:pic>
        <p:nvPicPr>
          <p:cNvPr id="25"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1791" y="5173178"/>
            <a:ext cx="885403" cy="88540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31117"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118" y="1705421"/>
            <a:ext cx="10625124" cy="283025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20869" y="1858234"/>
            <a:ext cx="9995928" cy="1200329"/>
          </a:xfrm>
          <a:prstGeom prst="rect">
            <a:avLst/>
          </a:prstGeom>
          <a:noFill/>
        </p:spPr>
        <p:txBody>
          <a:bodyPr wrap="square" rtlCol="0">
            <a:spAutoFit/>
          </a:bodyPr>
          <a:lstStyle/>
          <a:p>
            <a:r>
              <a:rPr lang="en-US" sz="1600" b="1" dirty="0" smtClean="0">
                <a:solidFill>
                  <a:schemeClr val="bg1"/>
                </a:solidFill>
                <a:latin typeface="Century Gothic" panose="020B0502020202020204" pitchFamily="34" charset="0"/>
              </a:rPr>
              <a:t>Our Vision</a:t>
            </a:r>
          </a:p>
          <a:p>
            <a:r>
              <a:rPr lang="en-GB" sz="1400" dirty="0" smtClean="0">
                <a:solidFill>
                  <a:schemeClr val="bg1"/>
                </a:solidFill>
                <a:latin typeface="Century Gothic" panose="020B0502020202020204" pitchFamily="34" charset="0"/>
              </a:rPr>
              <a:t>As </a:t>
            </a:r>
            <a:r>
              <a:rPr lang="en-GB" sz="1400" dirty="0">
                <a:solidFill>
                  <a:schemeClr val="bg1"/>
                </a:solidFill>
                <a:latin typeface="Century Gothic" panose="020B0502020202020204" pitchFamily="34" charset="0"/>
              </a:rPr>
              <a:t>the leading inventor of excellently crafted community and </a:t>
            </a:r>
            <a:r>
              <a:rPr lang="en-US" sz="1400" dirty="0" err="1">
                <a:solidFill>
                  <a:schemeClr val="bg1"/>
                </a:solidFill>
                <a:latin typeface="Century Gothic" panose="020B0502020202020204" pitchFamily="34" charset="0"/>
              </a:rPr>
              <a:t>recognised</a:t>
            </a:r>
            <a:r>
              <a:rPr lang="en-US" sz="1400" dirty="0">
                <a:solidFill>
                  <a:schemeClr val="bg1"/>
                </a:solidFill>
                <a:latin typeface="Century Gothic" panose="020B0502020202020204" pitchFamily="34" charset="0"/>
              </a:rPr>
              <a:t> industry leader in asset development and management </a:t>
            </a:r>
            <a:r>
              <a:rPr lang="en-US" sz="1400" dirty="0" smtClean="0">
                <a:solidFill>
                  <a:schemeClr val="bg1"/>
                </a:solidFill>
                <a:latin typeface="Century Gothic" panose="020B0502020202020204" pitchFamily="34" charset="0"/>
              </a:rPr>
              <a:t>as </a:t>
            </a:r>
            <a:r>
              <a:rPr lang="en-US" sz="1400" b="1" dirty="0" smtClean="0">
                <a:solidFill>
                  <a:schemeClr val="bg1"/>
                </a:solidFill>
                <a:latin typeface="Century Gothic" panose="020B0502020202020204" pitchFamily="34" charset="0"/>
              </a:rPr>
              <a:t>MIDDLECHASE </a:t>
            </a:r>
            <a:r>
              <a:rPr lang="en-US" sz="1400" dirty="0" smtClean="0">
                <a:solidFill>
                  <a:schemeClr val="bg1"/>
                </a:solidFill>
                <a:latin typeface="Century Gothic" panose="020B0502020202020204" pitchFamily="34" charset="0"/>
              </a:rPr>
              <a:t>is to </a:t>
            </a:r>
            <a:r>
              <a:rPr lang="en-US" sz="1400" dirty="0">
                <a:solidFill>
                  <a:schemeClr val="bg1"/>
                </a:solidFill>
                <a:latin typeface="Century Gothic" panose="020B0502020202020204" pitchFamily="34" charset="0"/>
              </a:rPr>
              <a:t>make first-time home buyers comfortable, happy and worry-free both during the home buying process and even after their </a:t>
            </a:r>
            <a:r>
              <a:rPr lang="en-US" sz="1400" dirty="0" smtClean="0">
                <a:solidFill>
                  <a:schemeClr val="bg1"/>
                </a:solidFill>
                <a:latin typeface="Century Gothic" panose="020B0502020202020204" pitchFamily="34" charset="0"/>
              </a:rPr>
              <a:t>closings and to be reputable Real Estate Sales Consultant for </a:t>
            </a:r>
            <a:r>
              <a:rPr lang="en-US" sz="1400" dirty="0">
                <a:solidFill>
                  <a:schemeClr val="bg1"/>
                </a:solidFill>
                <a:latin typeface="Century Gothic" panose="020B0502020202020204" pitchFamily="34" charset="0"/>
              </a:rPr>
              <a:t>first-time home </a:t>
            </a:r>
            <a:r>
              <a:rPr lang="en-US" sz="1400" dirty="0" smtClean="0">
                <a:solidFill>
                  <a:schemeClr val="bg1"/>
                </a:solidFill>
                <a:latin typeface="Century Gothic" panose="020B0502020202020204" pitchFamily="34" charset="0"/>
              </a:rPr>
              <a:t>buyers and rental-income property, </a:t>
            </a:r>
            <a:r>
              <a:rPr lang="en-US" sz="1400" dirty="0">
                <a:solidFill>
                  <a:schemeClr val="bg1"/>
                </a:solidFill>
                <a:latin typeface="Century Gothic" panose="020B0502020202020204" pitchFamily="34" charset="0"/>
              </a:rPr>
              <a:t>effectively eliminating competition within </a:t>
            </a:r>
            <a:r>
              <a:rPr lang="en-US" sz="1400" dirty="0" smtClean="0">
                <a:solidFill>
                  <a:schemeClr val="bg1"/>
                </a:solidFill>
                <a:latin typeface="Century Gothic" panose="020B0502020202020204" pitchFamily="34" charset="0"/>
              </a:rPr>
              <a:t>the market</a:t>
            </a:r>
            <a:r>
              <a:rPr lang="en-US" sz="1400" dirty="0">
                <a:solidFill>
                  <a:schemeClr val="bg1"/>
                </a:solidFill>
                <a:latin typeface="Century Gothic" panose="020B0502020202020204" pitchFamily="34" charset="0"/>
              </a:rPr>
              <a:t>.</a:t>
            </a:r>
          </a:p>
        </p:txBody>
      </p:sp>
      <p:sp>
        <p:nvSpPr>
          <p:cNvPr id="61" name="TextBox 60"/>
          <p:cNvSpPr txBox="1"/>
          <p:nvPr/>
        </p:nvSpPr>
        <p:spPr>
          <a:xfrm>
            <a:off x="831117" y="1243077"/>
            <a:ext cx="2130679"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About MIDDLECHASE?</a:t>
            </a:r>
            <a:endParaRPr lang="en-US" sz="1400" b="1" dirty="0">
              <a:solidFill>
                <a:schemeClr val="bg1"/>
              </a:solidFill>
              <a:latin typeface="Century Gothic" panose="020B0502020202020204" pitchFamily="34" charset="0"/>
            </a:endParaRPr>
          </a:p>
        </p:txBody>
      </p:sp>
      <p:sp>
        <p:nvSpPr>
          <p:cNvPr id="67" name="Rectangle 66"/>
          <p:cNvSpPr/>
          <p:nvPr/>
        </p:nvSpPr>
        <p:spPr>
          <a:xfrm>
            <a:off x="2960198" y="1133492"/>
            <a:ext cx="2130679" cy="55647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089279"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207421" y="1133230"/>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5562" y="1132968"/>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971137" y="1258197"/>
            <a:ext cx="1908267" cy="307777"/>
          </a:xfrm>
          <a:prstGeom prst="rect">
            <a:avLst/>
          </a:prstGeom>
          <a:noFill/>
        </p:spPr>
        <p:txBody>
          <a:bodyPr wrap="square" rtlCol="0">
            <a:spAutoFit/>
          </a:bodyPr>
          <a:lstStyle/>
          <a:p>
            <a:pPr algn="ctr"/>
            <a:r>
              <a:rPr lang="en-GB" sz="1400" b="1" dirty="0">
                <a:solidFill>
                  <a:srgbClr val="FFFF00"/>
                </a:solidFill>
                <a:latin typeface="Century Gothic" panose="020B0502020202020204" pitchFamily="34" charset="0"/>
              </a:rPr>
              <a:t>Our Vision</a:t>
            </a:r>
            <a:endParaRPr lang="en-US" sz="1400" b="1" dirty="0">
              <a:solidFill>
                <a:srgbClr val="FFFF00"/>
              </a:solidFill>
              <a:latin typeface="Century Gothic" panose="020B0502020202020204" pitchFamily="34" charset="0"/>
            </a:endParaRPr>
          </a:p>
        </p:txBody>
      </p:sp>
      <p:sp>
        <p:nvSpPr>
          <p:cNvPr id="63" name="TextBox 62"/>
          <p:cNvSpPr txBox="1"/>
          <p:nvPr/>
        </p:nvSpPr>
        <p:spPr>
          <a:xfrm>
            <a:off x="5100218" y="1246337"/>
            <a:ext cx="211814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Mission</a:t>
            </a:r>
            <a:endParaRPr lang="en-US" sz="1400" b="1" dirty="0">
              <a:solidFill>
                <a:schemeClr val="bg1"/>
              </a:solidFill>
              <a:latin typeface="Century Gothic" panose="020B0502020202020204" pitchFamily="34" charset="0"/>
            </a:endParaRPr>
          </a:p>
        </p:txBody>
      </p:sp>
      <p:sp>
        <p:nvSpPr>
          <p:cNvPr id="64" name="TextBox 63"/>
          <p:cNvSpPr txBox="1"/>
          <p:nvPr/>
        </p:nvSpPr>
        <p:spPr>
          <a:xfrm>
            <a:off x="7227701" y="1247218"/>
            <a:ext cx="2108800"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Team</a:t>
            </a:r>
            <a:endParaRPr lang="en-US" sz="1400" b="1" dirty="0">
              <a:solidFill>
                <a:schemeClr val="bg1"/>
              </a:solidFill>
              <a:latin typeface="Century Gothic" panose="020B0502020202020204" pitchFamily="34" charset="0"/>
            </a:endParaRPr>
          </a:p>
        </p:txBody>
      </p:sp>
      <p:sp>
        <p:nvSpPr>
          <p:cNvPr id="66" name="TextBox 65"/>
          <p:cNvSpPr txBox="1"/>
          <p:nvPr/>
        </p:nvSpPr>
        <p:spPr>
          <a:xfrm>
            <a:off x="9535437" y="1258459"/>
            <a:ext cx="1908267"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Property Baron</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4157834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t="806" b="8628"/>
          <a:stretch/>
        </p:blipFill>
        <p:spPr>
          <a:xfrm>
            <a:off x="0" y="899886"/>
            <a:ext cx="12192000" cy="5965371"/>
          </a:xfrm>
          <a:prstGeom prst="rect">
            <a:avLst/>
          </a:prstGeom>
        </p:spPr>
      </p:pic>
      <p:sp>
        <p:nvSpPr>
          <p:cNvPr id="16" name="Rectangle 15"/>
          <p:cNvSpPr/>
          <p:nvPr/>
        </p:nvSpPr>
        <p:spPr>
          <a:xfrm>
            <a:off x="290288" y="4864497"/>
            <a:ext cx="11567884" cy="1734530"/>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16429" y="5153596"/>
            <a:ext cx="2047809"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359</a:t>
            </a:r>
          </a:p>
          <a:p>
            <a:pPr algn="ctr"/>
            <a:r>
              <a:rPr lang="en-US" sz="1600" b="1" spc="0" baseline="0" dirty="0" smtClean="0">
                <a:solidFill>
                  <a:srgbClr val="FFFF00"/>
                </a:solidFill>
                <a:effectLst/>
                <a:latin typeface="Century Gothic" panose="020B0502020202020204" pitchFamily="34" charset="0"/>
              </a:rPr>
              <a:t>CLIENTS</a:t>
            </a:r>
            <a:endParaRPr lang="en-US" sz="1600" b="1" spc="0" dirty="0">
              <a:solidFill>
                <a:srgbClr val="FFFF00"/>
              </a:solidFill>
              <a:effectLst/>
              <a:latin typeface="Century Gothic" panose="020B0502020202020204" pitchFamily="34" charset="0"/>
            </a:endParaRPr>
          </a:p>
        </p:txBody>
      </p:sp>
      <p:sp>
        <p:nvSpPr>
          <p:cNvPr id="18" name="TextBox 17"/>
          <p:cNvSpPr txBox="1"/>
          <p:nvPr/>
        </p:nvSpPr>
        <p:spPr>
          <a:xfrm>
            <a:off x="3921375" y="5153596"/>
            <a:ext cx="231490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10,000</a:t>
            </a:r>
          </a:p>
          <a:p>
            <a:pPr algn="ctr"/>
            <a:r>
              <a:rPr lang="en-US" sz="1600" b="1" spc="0" baseline="0" dirty="0" smtClean="0">
                <a:solidFill>
                  <a:srgbClr val="FFFF00"/>
                </a:solidFill>
                <a:effectLst/>
                <a:latin typeface="Century Gothic" panose="020B0502020202020204" pitchFamily="34" charset="0"/>
              </a:rPr>
              <a:t>HOMES</a:t>
            </a:r>
            <a:endParaRPr lang="en-US" sz="1600" b="1" spc="0" dirty="0">
              <a:solidFill>
                <a:srgbClr val="FFFF00"/>
              </a:solidFill>
              <a:effectLst/>
              <a:latin typeface="Century Gothic" panose="020B0502020202020204" pitchFamily="34" charset="0"/>
            </a:endParaRPr>
          </a:p>
        </p:txBody>
      </p:sp>
      <p:sp>
        <p:nvSpPr>
          <p:cNvPr id="19" name="TextBox 18"/>
          <p:cNvSpPr txBox="1"/>
          <p:nvPr/>
        </p:nvSpPr>
        <p:spPr>
          <a:xfrm>
            <a:off x="7097488" y="5153596"/>
            <a:ext cx="1770357"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a:t>
            </a:r>
          </a:p>
          <a:p>
            <a:pPr algn="ctr"/>
            <a:r>
              <a:rPr lang="en-US" sz="1600" b="1" spc="0" baseline="0" dirty="0" smtClean="0">
                <a:solidFill>
                  <a:srgbClr val="FFFF00"/>
                </a:solidFill>
                <a:effectLst/>
                <a:latin typeface="Century Gothic" panose="020B0502020202020204" pitchFamily="34" charset="0"/>
              </a:rPr>
              <a:t>COMMUNITIES</a:t>
            </a:r>
            <a:endParaRPr lang="en-US" sz="1600" b="1" spc="0" dirty="0">
              <a:solidFill>
                <a:srgbClr val="FFFF00"/>
              </a:solidFill>
              <a:effectLst/>
              <a:latin typeface="Century Gothic" panose="020B0502020202020204" pitchFamily="34" charset="0"/>
            </a:endParaRPr>
          </a:p>
        </p:txBody>
      </p:sp>
      <p:sp>
        <p:nvSpPr>
          <p:cNvPr id="20" name="TextBox 19"/>
          <p:cNvSpPr txBox="1"/>
          <p:nvPr/>
        </p:nvSpPr>
        <p:spPr>
          <a:xfrm>
            <a:off x="290288" y="6137362"/>
            <a:ext cx="11567884" cy="461665"/>
          </a:xfrm>
          <a:prstGeom prst="rect">
            <a:avLst/>
          </a:prstGeom>
          <a:noFill/>
        </p:spPr>
        <p:txBody>
          <a:bodyPr wrap="square" rtlCol="0">
            <a:spAutoFit/>
          </a:bodyPr>
          <a:lstStyle/>
          <a:p>
            <a:pPr algn="ctr"/>
            <a:r>
              <a:rPr lang="en-US" sz="2400" b="1" spc="0" baseline="0" dirty="0" smtClean="0">
                <a:solidFill>
                  <a:srgbClr val="660066"/>
                </a:solidFill>
                <a:effectLst/>
                <a:latin typeface="Century Gothic" panose="020B0502020202020204" pitchFamily="34" charset="0"/>
              </a:rPr>
              <a:t>The Fastest Growing Industry Leader In Rental Property Sales In Nigeria…</a:t>
            </a:r>
            <a:endParaRPr lang="en-US" sz="2400" b="1" spc="0" dirty="0">
              <a:solidFill>
                <a:srgbClr val="660066"/>
              </a:solidFill>
              <a:effectLst/>
              <a:latin typeface="Century Gothic" panose="020B0502020202020204" pitchFamily="34" charset="0"/>
            </a:endParaRPr>
          </a:p>
        </p:txBody>
      </p:sp>
      <p:pic>
        <p:nvPicPr>
          <p:cNvPr id="21"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95" y="5264560"/>
            <a:ext cx="1186695" cy="75439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302" y="5103626"/>
            <a:ext cx="773382" cy="7733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Image result for community -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761" b="7156"/>
          <a:stretch/>
        </p:blipFill>
        <p:spPr bwMode="auto">
          <a:xfrm>
            <a:off x="6439476" y="5144226"/>
            <a:ext cx="888110" cy="77338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9829505" y="5175782"/>
            <a:ext cx="201292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4,576</a:t>
            </a:r>
          </a:p>
          <a:p>
            <a:pPr algn="ctr"/>
            <a:r>
              <a:rPr lang="en-US" sz="1600" b="1" spc="0" baseline="0" dirty="0" smtClean="0">
                <a:solidFill>
                  <a:srgbClr val="FFFF00"/>
                </a:solidFill>
                <a:effectLst/>
                <a:latin typeface="Century Gothic" panose="020B0502020202020204" pitchFamily="34" charset="0"/>
              </a:rPr>
              <a:t>SITE VISITORS</a:t>
            </a:r>
            <a:endParaRPr lang="en-US" sz="1600" b="1" spc="0" dirty="0">
              <a:solidFill>
                <a:srgbClr val="FFFF00"/>
              </a:solidFill>
              <a:effectLst/>
              <a:latin typeface="Century Gothic" panose="020B0502020202020204" pitchFamily="34" charset="0"/>
            </a:endParaRPr>
          </a:p>
        </p:txBody>
      </p:sp>
      <p:pic>
        <p:nvPicPr>
          <p:cNvPr id="25"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1791" y="5173178"/>
            <a:ext cx="885403" cy="88540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31117"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118" y="1705421"/>
            <a:ext cx="10625124" cy="283025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220869" y="1858234"/>
            <a:ext cx="9995928" cy="1384995"/>
          </a:xfrm>
          <a:prstGeom prst="rect">
            <a:avLst/>
          </a:prstGeom>
          <a:noFill/>
        </p:spPr>
        <p:txBody>
          <a:bodyPr wrap="square" rtlCol="0">
            <a:spAutoFit/>
          </a:bodyPr>
          <a:lstStyle/>
          <a:p>
            <a:r>
              <a:rPr lang="en-US" sz="1400" dirty="0">
                <a:solidFill>
                  <a:schemeClr val="bg1"/>
                </a:solidFill>
                <a:latin typeface="Century Gothic" panose="020B0502020202020204" pitchFamily="34" charset="0"/>
              </a:rPr>
              <a:t>For those who want </a:t>
            </a:r>
            <a:r>
              <a:rPr lang="en-US" sz="1400" dirty="0" smtClean="0">
                <a:solidFill>
                  <a:schemeClr val="bg1"/>
                </a:solidFill>
                <a:latin typeface="Century Gothic" panose="020B0502020202020204" pitchFamily="34" charset="0"/>
              </a:rPr>
              <a:t>CONSISTENT INCOME, </a:t>
            </a:r>
            <a:r>
              <a:rPr lang="en-US" sz="1400" b="1" dirty="0" err="1">
                <a:solidFill>
                  <a:schemeClr val="bg1"/>
                </a:solidFill>
                <a:latin typeface="Century Gothic" panose="020B0502020202020204" pitchFamily="34" charset="0"/>
              </a:rPr>
              <a:t>Middlechase</a:t>
            </a:r>
            <a:r>
              <a:rPr lang="en-US" sz="1400" dirty="0">
                <a:solidFill>
                  <a:schemeClr val="bg1"/>
                </a:solidFill>
                <a:latin typeface="Century Gothic" panose="020B0502020202020204" pitchFamily="34" charset="0"/>
              </a:rPr>
              <a:t> provides instant access to rental income property </a:t>
            </a:r>
            <a:r>
              <a:rPr lang="en-US" sz="1400" dirty="0" smtClean="0">
                <a:solidFill>
                  <a:schemeClr val="bg1"/>
                </a:solidFill>
                <a:latin typeface="Century Gothic" panose="020B0502020202020204" pitchFamily="34" charset="0"/>
              </a:rPr>
              <a:t>ownership with the power to choose your preference. </a:t>
            </a:r>
          </a:p>
          <a:p>
            <a:endParaRPr lang="en-GB" sz="1400" dirty="0">
              <a:solidFill>
                <a:schemeClr val="bg1"/>
              </a:solidFill>
              <a:latin typeface="Century Gothic" panose="020B0502020202020204" pitchFamily="34" charset="0"/>
            </a:endParaRPr>
          </a:p>
          <a:p>
            <a:r>
              <a:rPr lang="en-GB" sz="1400" dirty="0" smtClean="0">
                <a:solidFill>
                  <a:schemeClr val="bg1"/>
                </a:solidFill>
                <a:latin typeface="Century Gothic" panose="020B0502020202020204" pitchFamily="34" charset="0"/>
              </a:rPr>
              <a:t>To bridge the  obvious gap between you and your dream of owing a home or consistently generating rental income from real estate which is a </a:t>
            </a:r>
            <a:r>
              <a:rPr lang="en-GB" sz="1400" dirty="0" err="1" smtClean="0">
                <a:solidFill>
                  <a:schemeClr val="bg1"/>
                </a:solidFill>
                <a:latin typeface="Century Gothic" panose="020B0502020202020204" pitchFamily="34" charset="0"/>
              </a:rPr>
              <a:t>foolproof</a:t>
            </a:r>
            <a:r>
              <a:rPr lang="en-GB" sz="1400" dirty="0" smtClean="0">
                <a:solidFill>
                  <a:schemeClr val="bg1"/>
                </a:solidFill>
                <a:latin typeface="Century Gothic" panose="020B0502020202020204" pitchFamily="34" charset="0"/>
              </a:rPr>
              <a:t> </a:t>
            </a:r>
            <a:r>
              <a:rPr lang="en-GB" sz="1400" dirty="0" err="1" smtClean="0">
                <a:solidFill>
                  <a:schemeClr val="bg1"/>
                </a:solidFill>
                <a:latin typeface="Century Gothic" panose="020B0502020202020204" pitchFamily="34" charset="0"/>
              </a:rPr>
              <a:t>CashFlow</a:t>
            </a:r>
            <a:r>
              <a:rPr lang="en-GB" sz="1400" dirty="0" smtClean="0">
                <a:solidFill>
                  <a:schemeClr val="bg1"/>
                </a:solidFill>
                <a:latin typeface="Century Gothic" panose="020B0502020202020204" pitchFamily="34" charset="0"/>
              </a:rPr>
              <a:t> and guaranteed system to help our clients hedge against inflation </a:t>
            </a:r>
            <a:endParaRPr lang="en-US" sz="1400" dirty="0">
              <a:solidFill>
                <a:schemeClr val="bg1"/>
              </a:solidFill>
              <a:latin typeface="Century Gothic" panose="020B0502020202020204" pitchFamily="34" charset="0"/>
            </a:endParaRPr>
          </a:p>
        </p:txBody>
      </p:sp>
      <p:sp>
        <p:nvSpPr>
          <p:cNvPr id="61" name="TextBox 60"/>
          <p:cNvSpPr txBox="1"/>
          <p:nvPr/>
        </p:nvSpPr>
        <p:spPr>
          <a:xfrm>
            <a:off x="831117" y="1243077"/>
            <a:ext cx="2130679"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About MIDDLECHASE?</a:t>
            </a:r>
            <a:endParaRPr lang="en-US" sz="1400" b="1" dirty="0">
              <a:solidFill>
                <a:schemeClr val="bg1"/>
              </a:solidFill>
              <a:latin typeface="Century Gothic" panose="020B0502020202020204" pitchFamily="34" charset="0"/>
            </a:endParaRPr>
          </a:p>
        </p:txBody>
      </p:sp>
      <p:sp>
        <p:nvSpPr>
          <p:cNvPr id="67" name="Rectangle 66"/>
          <p:cNvSpPr/>
          <p:nvPr/>
        </p:nvSpPr>
        <p:spPr>
          <a:xfrm>
            <a:off x="2960198"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089279" y="1133492"/>
            <a:ext cx="2130679" cy="55647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207421" y="1133230"/>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5562" y="1132968"/>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971137" y="1258197"/>
            <a:ext cx="1908267"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Our Vision</a:t>
            </a:r>
            <a:endParaRPr lang="en-US" sz="1400" b="1" dirty="0">
              <a:solidFill>
                <a:schemeClr val="bg1"/>
              </a:solidFill>
              <a:latin typeface="Century Gothic" panose="020B0502020202020204" pitchFamily="34" charset="0"/>
            </a:endParaRPr>
          </a:p>
        </p:txBody>
      </p:sp>
      <p:sp>
        <p:nvSpPr>
          <p:cNvPr id="63" name="TextBox 62"/>
          <p:cNvSpPr txBox="1"/>
          <p:nvPr/>
        </p:nvSpPr>
        <p:spPr>
          <a:xfrm>
            <a:off x="5100218" y="1246337"/>
            <a:ext cx="2118142" cy="307777"/>
          </a:xfrm>
          <a:prstGeom prst="rect">
            <a:avLst/>
          </a:prstGeom>
          <a:noFill/>
        </p:spPr>
        <p:txBody>
          <a:bodyPr wrap="square" rtlCol="0">
            <a:spAutoFit/>
          </a:bodyPr>
          <a:lstStyle/>
          <a:p>
            <a:pPr algn="ctr"/>
            <a:r>
              <a:rPr lang="en-GB" sz="1400" b="1" dirty="0">
                <a:solidFill>
                  <a:srgbClr val="FFFF00"/>
                </a:solidFill>
                <a:latin typeface="Century Gothic" panose="020B0502020202020204" pitchFamily="34" charset="0"/>
              </a:rPr>
              <a:t>Our Mission</a:t>
            </a:r>
            <a:endParaRPr lang="en-US" sz="1400" b="1" dirty="0">
              <a:solidFill>
                <a:srgbClr val="FFFF00"/>
              </a:solidFill>
              <a:latin typeface="Century Gothic" panose="020B0502020202020204" pitchFamily="34" charset="0"/>
            </a:endParaRPr>
          </a:p>
        </p:txBody>
      </p:sp>
      <p:sp>
        <p:nvSpPr>
          <p:cNvPr id="64" name="TextBox 63"/>
          <p:cNvSpPr txBox="1"/>
          <p:nvPr/>
        </p:nvSpPr>
        <p:spPr>
          <a:xfrm>
            <a:off x="7227701" y="1247218"/>
            <a:ext cx="2108800"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Team</a:t>
            </a:r>
            <a:endParaRPr lang="en-US" sz="1400" b="1" dirty="0">
              <a:solidFill>
                <a:schemeClr val="bg1"/>
              </a:solidFill>
              <a:latin typeface="Century Gothic" panose="020B0502020202020204" pitchFamily="34" charset="0"/>
            </a:endParaRPr>
          </a:p>
        </p:txBody>
      </p:sp>
      <p:sp>
        <p:nvSpPr>
          <p:cNvPr id="66" name="TextBox 65"/>
          <p:cNvSpPr txBox="1"/>
          <p:nvPr/>
        </p:nvSpPr>
        <p:spPr>
          <a:xfrm>
            <a:off x="9535437" y="1258459"/>
            <a:ext cx="1908267"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Property Baron</a:t>
            </a:r>
            <a:endParaRPr lang="en-US" sz="14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859924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2" cstate="print">
            <a:extLst>
              <a:ext uri="{28A0092B-C50C-407E-A947-70E740481C1C}">
                <a14:useLocalDpi xmlns:a14="http://schemas.microsoft.com/office/drawing/2010/main" val="0"/>
              </a:ext>
            </a:extLst>
          </a:blip>
          <a:srcRect t="806" b="8628"/>
          <a:stretch/>
        </p:blipFill>
        <p:spPr>
          <a:xfrm>
            <a:off x="0" y="899886"/>
            <a:ext cx="12192000" cy="5965371"/>
          </a:xfrm>
          <a:prstGeom prst="rect">
            <a:avLst/>
          </a:prstGeom>
        </p:spPr>
      </p:pic>
      <p:sp>
        <p:nvSpPr>
          <p:cNvPr id="55" name="Rectangle 54"/>
          <p:cNvSpPr/>
          <p:nvPr/>
        </p:nvSpPr>
        <p:spPr>
          <a:xfrm>
            <a:off x="290288" y="4864497"/>
            <a:ext cx="11567884" cy="1734530"/>
          </a:xfrm>
          <a:prstGeom prst="rect">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416429" y="5153596"/>
            <a:ext cx="2047809"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359</a:t>
            </a:r>
          </a:p>
          <a:p>
            <a:pPr algn="ctr"/>
            <a:r>
              <a:rPr lang="en-US" sz="1600" b="1" spc="0" baseline="0" dirty="0" smtClean="0">
                <a:solidFill>
                  <a:srgbClr val="FFFF00"/>
                </a:solidFill>
                <a:effectLst/>
                <a:latin typeface="Century Gothic" panose="020B0502020202020204" pitchFamily="34" charset="0"/>
              </a:rPr>
              <a:t>CLIENTS</a:t>
            </a:r>
            <a:endParaRPr lang="en-US" sz="1600" b="1" spc="0" dirty="0">
              <a:solidFill>
                <a:srgbClr val="FFFF00"/>
              </a:solidFill>
              <a:effectLst/>
              <a:latin typeface="Century Gothic" panose="020B0502020202020204" pitchFamily="34" charset="0"/>
            </a:endParaRPr>
          </a:p>
        </p:txBody>
      </p:sp>
      <p:sp>
        <p:nvSpPr>
          <p:cNvPr id="57" name="TextBox 56"/>
          <p:cNvSpPr txBox="1"/>
          <p:nvPr/>
        </p:nvSpPr>
        <p:spPr>
          <a:xfrm>
            <a:off x="3921375" y="5153596"/>
            <a:ext cx="231490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10,000</a:t>
            </a:r>
          </a:p>
          <a:p>
            <a:pPr algn="ctr"/>
            <a:r>
              <a:rPr lang="en-US" sz="1600" b="1" spc="0" baseline="0" dirty="0" smtClean="0">
                <a:solidFill>
                  <a:srgbClr val="FFFF00"/>
                </a:solidFill>
                <a:effectLst/>
                <a:latin typeface="Century Gothic" panose="020B0502020202020204" pitchFamily="34" charset="0"/>
              </a:rPr>
              <a:t>HOMES</a:t>
            </a:r>
            <a:endParaRPr lang="en-US" sz="1600" b="1" spc="0" dirty="0">
              <a:solidFill>
                <a:srgbClr val="FFFF00"/>
              </a:solidFill>
              <a:effectLst/>
              <a:latin typeface="Century Gothic" panose="020B0502020202020204" pitchFamily="34" charset="0"/>
            </a:endParaRPr>
          </a:p>
        </p:txBody>
      </p:sp>
      <p:sp>
        <p:nvSpPr>
          <p:cNvPr id="58" name="TextBox 57"/>
          <p:cNvSpPr txBox="1"/>
          <p:nvPr/>
        </p:nvSpPr>
        <p:spPr>
          <a:xfrm>
            <a:off x="7097488" y="5153596"/>
            <a:ext cx="1770357"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a:t>
            </a:r>
          </a:p>
          <a:p>
            <a:pPr algn="ctr"/>
            <a:r>
              <a:rPr lang="en-US" sz="1600" b="1" spc="0" baseline="0" dirty="0" smtClean="0">
                <a:solidFill>
                  <a:srgbClr val="FFFF00"/>
                </a:solidFill>
                <a:effectLst/>
                <a:latin typeface="Century Gothic" panose="020B0502020202020204" pitchFamily="34" charset="0"/>
              </a:rPr>
              <a:t>COMMUNITIES</a:t>
            </a:r>
            <a:endParaRPr lang="en-US" sz="1600" b="1" spc="0" dirty="0">
              <a:solidFill>
                <a:srgbClr val="FFFF00"/>
              </a:solidFill>
              <a:effectLst/>
              <a:latin typeface="Century Gothic" panose="020B0502020202020204" pitchFamily="34" charset="0"/>
            </a:endParaRPr>
          </a:p>
        </p:txBody>
      </p:sp>
      <p:sp>
        <p:nvSpPr>
          <p:cNvPr id="59" name="TextBox 58"/>
          <p:cNvSpPr txBox="1"/>
          <p:nvPr/>
        </p:nvSpPr>
        <p:spPr>
          <a:xfrm>
            <a:off x="290288" y="6137362"/>
            <a:ext cx="11567884" cy="461665"/>
          </a:xfrm>
          <a:prstGeom prst="rect">
            <a:avLst/>
          </a:prstGeom>
          <a:noFill/>
        </p:spPr>
        <p:txBody>
          <a:bodyPr wrap="square" rtlCol="0">
            <a:spAutoFit/>
          </a:bodyPr>
          <a:lstStyle/>
          <a:p>
            <a:pPr algn="ctr"/>
            <a:r>
              <a:rPr lang="en-US" sz="2400" b="1" spc="0" baseline="0" dirty="0" smtClean="0">
                <a:solidFill>
                  <a:srgbClr val="660066"/>
                </a:solidFill>
                <a:effectLst/>
                <a:latin typeface="Century Gothic" panose="020B0502020202020204" pitchFamily="34" charset="0"/>
              </a:rPr>
              <a:t>The Fastest Growing Industry Leader In Rental Property Sales In Nigeria…</a:t>
            </a:r>
            <a:endParaRPr lang="en-US" sz="2400" b="1" spc="0" dirty="0">
              <a:solidFill>
                <a:srgbClr val="660066"/>
              </a:solidFill>
              <a:effectLst/>
              <a:latin typeface="Century Gothic" panose="020B0502020202020204" pitchFamily="34" charset="0"/>
            </a:endParaRPr>
          </a:p>
        </p:txBody>
      </p:sp>
      <p:pic>
        <p:nvPicPr>
          <p:cNvPr id="60" name="Picture 4"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095" y="5264560"/>
            <a:ext cx="1186695" cy="7543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9302" y="5103626"/>
            <a:ext cx="773382" cy="77338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6" descr="Image result for community - icon"/>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761" b="7156"/>
          <a:stretch/>
        </p:blipFill>
        <p:spPr bwMode="auto">
          <a:xfrm>
            <a:off x="6439476" y="5144226"/>
            <a:ext cx="888110" cy="77338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9829505" y="5175782"/>
            <a:ext cx="2012925" cy="892552"/>
          </a:xfrm>
          <a:prstGeom prst="rect">
            <a:avLst/>
          </a:prstGeom>
          <a:noFill/>
        </p:spPr>
        <p:txBody>
          <a:bodyPr wrap="square" rtlCol="0">
            <a:spAutoFit/>
          </a:bodyPr>
          <a:lstStyle/>
          <a:p>
            <a:pPr algn="ctr"/>
            <a:r>
              <a:rPr lang="en-US" sz="3600" b="1" spc="0" baseline="0" dirty="0" smtClean="0">
                <a:solidFill>
                  <a:srgbClr val="FFFF00"/>
                </a:solidFill>
                <a:effectLst>
                  <a:outerShdw blurRad="38100" dist="38100" dir="2700000" algn="tl">
                    <a:srgbClr val="000000">
                      <a:alpha val="43137"/>
                    </a:srgbClr>
                  </a:outerShdw>
                </a:effectLst>
                <a:latin typeface="Century Gothic" panose="020B0502020202020204" pitchFamily="34" charset="0"/>
              </a:rPr>
              <a:t>4,576</a:t>
            </a:r>
          </a:p>
          <a:p>
            <a:pPr algn="ctr"/>
            <a:r>
              <a:rPr lang="en-US" sz="1600" b="1" spc="0" baseline="0" dirty="0" smtClean="0">
                <a:solidFill>
                  <a:srgbClr val="FFFF00"/>
                </a:solidFill>
                <a:effectLst/>
                <a:latin typeface="Century Gothic" panose="020B0502020202020204" pitchFamily="34" charset="0"/>
              </a:rPr>
              <a:t>SITE VISITORS</a:t>
            </a:r>
            <a:endParaRPr lang="en-US" sz="1600" b="1" spc="0" dirty="0">
              <a:solidFill>
                <a:srgbClr val="FFFF00"/>
              </a:solidFill>
              <a:effectLst/>
              <a:latin typeface="Century Gothic" panose="020B0502020202020204" pitchFamily="34" charset="0"/>
            </a:endParaRPr>
          </a:p>
        </p:txBody>
      </p:sp>
      <p:pic>
        <p:nvPicPr>
          <p:cNvPr id="73"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1791" y="5173178"/>
            <a:ext cx="885403" cy="885403"/>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p:cNvSpPr/>
          <p:nvPr/>
        </p:nvSpPr>
        <p:spPr>
          <a:xfrm>
            <a:off x="831117"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118" y="1705421"/>
            <a:ext cx="10625124" cy="283025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31117" y="1243077"/>
            <a:ext cx="2130679"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About MIDDLECHASE?</a:t>
            </a:r>
            <a:endParaRPr lang="en-US" sz="1400" b="1" dirty="0">
              <a:solidFill>
                <a:schemeClr val="bg1"/>
              </a:solidFill>
              <a:latin typeface="Century Gothic" panose="020B0502020202020204" pitchFamily="34" charset="0"/>
            </a:endParaRPr>
          </a:p>
        </p:txBody>
      </p:sp>
      <p:sp>
        <p:nvSpPr>
          <p:cNvPr id="67" name="Rectangle 66"/>
          <p:cNvSpPr/>
          <p:nvPr/>
        </p:nvSpPr>
        <p:spPr>
          <a:xfrm>
            <a:off x="2960198"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089279"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207421" y="1133230"/>
            <a:ext cx="2130679" cy="55647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5562" y="1132968"/>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971137" y="1258197"/>
            <a:ext cx="1908267"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Our Vision</a:t>
            </a:r>
            <a:endParaRPr lang="en-US" sz="1400" b="1" dirty="0">
              <a:solidFill>
                <a:schemeClr val="bg1"/>
              </a:solidFill>
              <a:latin typeface="Century Gothic" panose="020B0502020202020204" pitchFamily="34" charset="0"/>
            </a:endParaRPr>
          </a:p>
        </p:txBody>
      </p:sp>
      <p:sp>
        <p:nvSpPr>
          <p:cNvPr id="63" name="TextBox 62"/>
          <p:cNvSpPr txBox="1"/>
          <p:nvPr/>
        </p:nvSpPr>
        <p:spPr>
          <a:xfrm>
            <a:off x="5100218" y="1246337"/>
            <a:ext cx="211814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Mission</a:t>
            </a:r>
            <a:endParaRPr lang="en-US" sz="1400" b="1" dirty="0">
              <a:solidFill>
                <a:schemeClr val="bg1"/>
              </a:solidFill>
              <a:latin typeface="Century Gothic" panose="020B0502020202020204" pitchFamily="34" charset="0"/>
            </a:endParaRPr>
          </a:p>
        </p:txBody>
      </p:sp>
      <p:sp>
        <p:nvSpPr>
          <p:cNvPr id="64" name="TextBox 63"/>
          <p:cNvSpPr txBox="1"/>
          <p:nvPr/>
        </p:nvSpPr>
        <p:spPr>
          <a:xfrm>
            <a:off x="7227701" y="1247218"/>
            <a:ext cx="2108800" cy="307777"/>
          </a:xfrm>
          <a:prstGeom prst="rect">
            <a:avLst/>
          </a:prstGeom>
          <a:noFill/>
        </p:spPr>
        <p:txBody>
          <a:bodyPr wrap="square" rtlCol="0">
            <a:spAutoFit/>
          </a:bodyPr>
          <a:lstStyle/>
          <a:p>
            <a:pPr algn="ctr"/>
            <a:r>
              <a:rPr lang="en-GB" sz="1400" b="1" dirty="0">
                <a:solidFill>
                  <a:srgbClr val="FFFF00"/>
                </a:solidFill>
                <a:latin typeface="Century Gothic" panose="020B0502020202020204" pitchFamily="34" charset="0"/>
              </a:rPr>
              <a:t>Our Team</a:t>
            </a:r>
            <a:endParaRPr lang="en-US" sz="1400" b="1" dirty="0">
              <a:solidFill>
                <a:srgbClr val="FFFF00"/>
              </a:solidFill>
              <a:latin typeface="Century Gothic" panose="020B0502020202020204" pitchFamily="34" charset="0"/>
            </a:endParaRPr>
          </a:p>
        </p:txBody>
      </p:sp>
      <p:sp>
        <p:nvSpPr>
          <p:cNvPr id="66" name="TextBox 65"/>
          <p:cNvSpPr txBox="1"/>
          <p:nvPr/>
        </p:nvSpPr>
        <p:spPr>
          <a:xfrm>
            <a:off x="9535437" y="1258459"/>
            <a:ext cx="1908267"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Property Baron</a:t>
            </a:r>
            <a:endParaRPr lang="en-US" sz="1400" b="1" dirty="0">
              <a:solidFill>
                <a:schemeClr val="bg1"/>
              </a:solidFill>
              <a:latin typeface="Century Gothic" panose="020B0502020202020204" pitchFamily="34" charset="0"/>
            </a:endParaRPr>
          </a:p>
        </p:txBody>
      </p:sp>
      <p:sp>
        <p:nvSpPr>
          <p:cNvPr id="16" name="Rounded Rectangle 15"/>
          <p:cNvSpPr/>
          <p:nvPr/>
        </p:nvSpPr>
        <p:spPr>
          <a:xfrm>
            <a:off x="1647047" y="1922620"/>
            <a:ext cx="1853171" cy="2334542"/>
          </a:xfrm>
          <a:prstGeom prst="roundRect">
            <a:avLst>
              <a:gd name="adj" fmla="val 9482"/>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1647046" y="3862153"/>
            <a:ext cx="1853171"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Head of Sales</a:t>
            </a:r>
            <a:endParaRPr lang="en-US" sz="1400" b="1" dirty="0">
              <a:solidFill>
                <a:schemeClr val="bg1"/>
              </a:solidFill>
              <a:latin typeface="Century Gothic" panose="020B0502020202020204" pitchFamily="34" charset="0"/>
            </a:endParaRPr>
          </a:p>
        </p:txBody>
      </p:sp>
      <p:sp>
        <p:nvSpPr>
          <p:cNvPr id="18" name="Rounded Rectangle 17"/>
          <p:cNvSpPr/>
          <p:nvPr/>
        </p:nvSpPr>
        <p:spPr>
          <a:xfrm>
            <a:off x="3916276" y="1922620"/>
            <a:ext cx="1853171" cy="2334542"/>
          </a:xfrm>
          <a:prstGeom prst="roundRect">
            <a:avLst>
              <a:gd name="adj" fmla="val 9482"/>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3916275" y="3862153"/>
            <a:ext cx="1853171"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sp>
        <p:nvSpPr>
          <p:cNvPr id="20" name="Arc 19"/>
          <p:cNvSpPr/>
          <p:nvPr/>
        </p:nvSpPr>
        <p:spPr>
          <a:xfrm>
            <a:off x="1600551" y="4018017"/>
            <a:ext cx="1064242" cy="380282"/>
          </a:xfrm>
          <a:prstGeom prst="arc">
            <a:avLst>
              <a:gd name="adj1" fmla="val 3928135"/>
              <a:gd name="adj2" fmla="val 13544458"/>
            </a:avLst>
          </a:prstGeom>
          <a:ln w="38100">
            <a:solidFill>
              <a:schemeClr val="tx1">
                <a:lumMod val="95000"/>
                <a:lumOff val="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4001015" y="4243357"/>
            <a:ext cx="4976213" cy="307777"/>
          </a:xfrm>
          <a:prstGeom prst="rect">
            <a:avLst/>
          </a:prstGeom>
          <a:noFill/>
        </p:spPr>
        <p:txBody>
          <a:bodyPr wrap="square" rtlCol="0">
            <a:spAutoFit/>
          </a:bodyPr>
          <a:lstStyle/>
          <a:p>
            <a:pPr algn="ctr"/>
            <a:r>
              <a:rPr lang="en-US" sz="1400" b="1" spc="600" dirty="0" smtClean="0">
                <a:solidFill>
                  <a:schemeClr val="bg1"/>
                </a:solidFill>
                <a:latin typeface="Century Gothic" panose="020B0502020202020204" pitchFamily="34" charset="0"/>
              </a:rPr>
              <a:t>Change On Mouse Over</a:t>
            </a:r>
            <a:endParaRPr lang="en-US" sz="1400" b="1" spc="600" dirty="0">
              <a:solidFill>
                <a:schemeClr val="bg1"/>
              </a:solidFill>
              <a:latin typeface="Century Gothic" panose="020B0502020202020204" pitchFamily="34" charset="0"/>
            </a:endParaRPr>
          </a:p>
        </p:txBody>
      </p:sp>
      <p:sp>
        <p:nvSpPr>
          <p:cNvPr id="23" name="Rounded Rectangle 22"/>
          <p:cNvSpPr/>
          <p:nvPr/>
        </p:nvSpPr>
        <p:spPr>
          <a:xfrm>
            <a:off x="1598822" y="5015798"/>
            <a:ext cx="1901395" cy="2334542"/>
          </a:xfrm>
          <a:prstGeom prst="roundRect">
            <a:avLst>
              <a:gd name="adj" fmla="val 94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598821" y="6955331"/>
            <a:ext cx="190139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Head of Sales</a:t>
            </a:r>
            <a:endParaRPr lang="en-US" sz="1400" b="1" dirty="0">
              <a:solidFill>
                <a:schemeClr val="bg1"/>
              </a:solidFill>
              <a:latin typeface="Century Gothic" panose="020B0502020202020204" pitchFamily="34" charset="0"/>
            </a:endParaRPr>
          </a:p>
        </p:txBody>
      </p:sp>
      <p:sp>
        <p:nvSpPr>
          <p:cNvPr id="25" name="TextBox 24"/>
          <p:cNvSpPr txBox="1"/>
          <p:nvPr/>
        </p:nvSpPr>
        <p:spPr>
          <a:xfrm>
            <a:off x="1600552" y="5139231"/>
            <a:ext cx="1899666" cy="1746632"/>
          </a:xfrm>
          <a:prstGeom prst="rect">
            <a:avLst/>
          </a:prstGeom>
          <a:noFill/>
        </p:spPr>
        <p:txBody>
          <a:bodyPr wrap="square" rtlCol="0">
            <a:spAutoFit/>
          </a:bodyPr>
          <a:lstStyle/>
          <a:p>
            <a:r>
              <a:rPr lang="en-GB" sz="1400" b="1" dirty="0" smtClean="0">
                <a:solidFill>
                  <a:schemeClr val="bg1"/>
                </a:solidFill>
                <a:latin typeface="Century Gothic" panose="020B0502020202020204" pitchFamily="34" charset="0"/>
              </a:rPr>
              <a:t>     Esther </a:t>
            </a:r>
          </a:p>
          <a:p>
            <a:r>
              <a:rPr lang="en-GB" sz="1600" b="1" dirty="0" smtClean="0">
                <a:solidFill>
                  <a:schemeClr val="bg1"/>
                </a:solidFill>
                <a:latin typeface="Century Gothic" panose="020B0502020202020204" pitchFamily="34" charset="0"/>
              </a:rPr>
              <a:t>    OKENWA</a:t>
            </a:r>
          </a:p>
          <a:p>
            <a:pPr algn="ctr"/>
            <a:endParaRPr lang="en-GB" sz="1400" b="1" dirty="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Email</a:t>
            </a:r>
          </a:p>
          <a:p>
            <a:r>
              <a:rPr lang="en-GB" sz="1050" dirty="0" smtClean="0">
                <a:solidFill>
                  <a:schemeClr val="bg1"/>
                </a:solidFill>
                <a:latin typeface="Century Gothic" panose="020B0502020202020204" pitchFamily="34" charset="0"/>
              </a:rPr>
              <a:t>esther@middlechase.com</a:t>
            </a:r>
          </a:p>
          <a:p>
            <a:endParaRPr lang="en-GB" sz="1400" b="1" dirty="0" smtClean="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Phone</a:t>
            </a:r>
          </a:p>
          <a:p>
            <a:r>
              <a:rPr lang="en-GB" sz="1050" dirty="0" smtClean="0">
                <a:solidFill>
                  <a:schemeClr val="bg1"/>
                </a:solidFill>
                <a:latin typeface="Century Gothic" panose="020B0502020202020204" pitchFamily="34" charset="0"/>
              </a:rPr>
              <a:t>0706 212 4157</a:t>
            </a:r>
            <a:endParaRPr lang="en-US" sz="1050" dirty="0">
              <a:solidFill>
                <a:schemeClr val="bg1"/>
              </a:solidFill>
              <a:latin typeface="Century Gothic" panose="020B0502020202020204" pitchFamily="34" charset="0"/>
            </a:endParaRPr>
          </a:p>
        </p:txBody>
      </p:sp>
      <p:cxnSp>
        <p:nvCxnSpPr>
          <p:cNvPr id="26" name="Straight Connector 25"/>
          <p:cNvCxnSpPr/>
          <p:nvPr/>
        </p:nvCxnSpPr>
        <p:spPr>
          <a:xfrm>
            <a:off x="1807479" y="5216115"/>
            <a:ext cx="0" cy="394838"/>
          </a:xfrm>
          <a:prstGeom prst="line">
            <a:avLst/>
          </a:prstGeom>
          <a:ln w="76200">
            <a:solidFill>
              <a:srgbClr val="F4EB11"/>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84197" y="2141238"/>
            <a:ext cx="1584663" cy="1584663"/>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3887" y="2158169"/>
            <a:ext cx="1584663" cy="1584663"/>
          </a:xfrm>
          <a:prstGeom prst="rect">
            <a:avLst/>
          </a:prstGeom>
        </p:spPr>
      </p:pic>
      <p:sp>
        <p:nvSpPr>
          <p:cNvPr id="34" name="Rounded Rectangle 33"/>
          <p:cNvSpPr/>
          <p:nvPr/>
        </p:nvSpPr>
        <p:spPr>
          <a:xfrm>
            <a:off x="6256249" y="1922620"/>
            <a:ext cx="1853171" cy="2334542"/>
          </a:xfrm>
          <a:prstGeom prst="roundRect">
            <a:avLst>
              <a:gd name="adj" fmla="val 9482"/>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p:cNvSpPr txBox="1"/>
          <p:nvPr/>
        </p:nvSpPr>
        <p:spPr>
          <a:xfrm>
            <a:off x="6256248" y="3862153"/>
            <a:ext cx="1853171"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pic>
        <p:nvPicPr>
          <p:cNvPr id="36" name="Picture 35"/>
          <p:cNvPicPr>
            <a:picLocks noChangeAspect="1"/>
          </p:cNvPicPr>
          <p:nvPr/>
        </p:nvPicPr>
        <p:blipFill rotWithShape="1">
          <a:blip r:embed="rId9" cstate="print">
            <a:extLst>
              <a:ext uri="{28A0092B-C50C-407E-A947-70E740481C1C}">
                <a14:useLocalDpi xmlns:a14="http://schemas.microsoft.com/office/drawing/2010/main" val="0"/>
              </a:ext>
            </a:extLst>
          </a:blip>
          <a:srcRect r="16880" b="15070"/>
          <a:stretch/>
        </p:blipFill>
        <p:spPr>
          <a:xfrm>
            <a:off x="6399426" y="2150033"/>
            <a:ext cx="1566813" cy="1600934"/>
          </a:xfrm>
          <a:prstGeom prst="rect">
            <a:avLst/>
          </a:prstGeom>
        </p:spPr>
      </p:pic>
      <p:sp>
        <p:nvSpPr>
          <p:cNvPr id="37" name="Rounded Rectangle 36"/>
          <p:cNvSpPr/>
          <p:nvPr/>
        </p:nvSpPr>
        <p:spPr>
          <a:xfrm>
            <a:off x="8630750" y="1922620"/>
            <a:ext cx="1853171" cy="2334542"/>
          </a:xfrm>
          <a:prstGeom prst="roundRect">
            <a:avLst>
              <a:gd name="adj" fmla="val 9482"/>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8630749" y="3862153"/>
            <a:ext cx="1853171"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pic>
        <p:nvPicPr>
          <p:cNvPr id="39" name="Picture 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48361" y="2158169"/>
            <a:ext cx="1584663" cy="1584663"/>
          </a:xfrm>
          <a:prstGeom prst="rect">
            <a:avLst/>
          </a:prstGeom>
        </p:spPr>
      </p:pic>
      <p:sp>
        <p:nvSpPr>
          <p:cNvPr id="33" name="Arc 32"/>
          <p:cNvSpPr/>
          <p:nvPr/>
        </p:nvSpPr>
        <p:spPr>
          <a:xfrm flipH="1">
            <a:off x="9517213" y="4037758"/>
            <a:ext cx="1338592" cy="380282"/>
          </a:xfrm>
          <a:prstGeom prst="arc">
            <a:avLst>
              <a:gd name="adj1" fmla="val 3928135"/>
              <a:gd name="adj2" fmla="val 13544458"/>
            </a:avLst>
          </a:prstGeom>
          <a:ln w="38100">
            <a:solidFill>
              <a:schemeClr val="tx1">
                <a:lumMod val="95000"/>
                <a:lumOff val="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ounded Rectangle 39"/>
          <p:cNvSpPr/>
          <p:nvPr/>
        </p:nvSpPr>
        <p:spPr>
          <a:xfrm>
            <a:off x="3868050" y="5015798"/>
            <a:ext cx="1901395" cy="2334542"/>
          </a:xfrm>
          <a:prstGeom prst="roundRect">
            <a:avLst>
              <a:gd name="adj" fmla="val 94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p:cNvSpPr txBox="1"/>
          <p:nvPr/>
        </p:nvSpPr>
        <p:spPr>
          <a:xfrm>
            <a:off x="3868049" y="6955331"/>
            <a:ext cx="1901396"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sp>
        <p:nvSpPr>
          <p:cNvPr id="42" name="TextBox 41"/>
          <p:cNvSpPr txBox="1"/>
          <p:nvPr/>
        </p:nvSpPr>
        <p:spPr>
          <a:xfrm>
            <a:off x="3869780" y="5139231"/>
            <a:ext cx="1899666" cy="1738938"/>
          </a:xfrm>
          <a:prstGeom prst="rect">
            <a:avLst/>
          </a:prstGeom>
          <a:noFill/>
        </p:spPr>
        <p:txBody>
          <a:bodyPr wrap="square" rtlCol="0">
            <a:spAutoFit/>
          </a:bodyPr>
          <a:lstStyle/>
          <a:p>
            <a:r>
              <a:rPr lang="en-GB" sz="1400" b="1" dirty="0" smtClean="0">
                <a:solidFill>
                  <a:schemeClr val="bg1"/>
                </a:solidFill>
                <a:latin typeface="Century Gothic" panose="020B0502020202020204" pitchFamily="34" charset="0"/>
              </a:rPr>
              <a:t>     </a:t>
            </a:r>
            <a:r>
              <a:rPr lang="en-GB" sz="1400" b="1" dirty="0" err="1" smtClean="0">
                <a:solidFill>
                  <a:schemeClr val="bg1"/>
                </a:solidFill>
                <a:latin typeface="Century Gothic" panose="020B0502020202020204" pitchFamily="34" charset="0"/>
              </a:rPr>
              <a:t>Ayooluwa</a:t>
            </a:r>
            <a:r>
              <a:rPr lang="en-GB" sz="1400" b="1" dirty="0" smtClean="0">
                <a:solidFill>
                  <a:schemeClr val="bg1"/>
                </a:solidFill>
                <a:latin typeface="Century Gothic" panose="020B0502020202020204" pitchFamily="34" charset="0"/>
              </a:rPr>
              <a:t> </a:t>
            </a:r>
          </a:p>
          <a:p>
            <a:r>
              <a:rPr lang="en-GB" sz="1600" b="1" dirty="0" smtClean="0">
                <a:solidFill>
                  <a:schemeClr val="bg1"/>
                </a:solidFill>
                <a:latin typeface="Century Gothic" panose="020B0502020202020204" pitchFamily="34" charset="0"/>
              </a:rPr>
              <a:t>    OLANIYI</a:t>
            </a:r>
          </a:p>
          <a:p>
            <a:pPr algn="ctr"/>
            <a:endParaRPr lang="en-GB" sz="1400" b="1" dirty="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Email</a:t>
            </a:r>
          </a:p>
          <a:p>
            <a:r>
              <a:rPr lang="en-GB" sz="1050" dirty="0" smtClean="0">
                <a:solidFill>
                  <a:schemeClr val="bg1"/>
                </a:solidFill>
                <a:latin typeface="Century Gothic" panose="020B0502020202020204" pitchFamily="34" charset="0"/>
              </a:rPr>
              <a:t>ayo@middlechase.com</a:t>
            </a:r>
          </a:p>
          <a:p>
            <a:endParaRPr lang="en-GB" sz="1400" b="1" dirty="0" smtClean="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Phone</a:t>
            </a:r>
          </a:p>
          <a:p>
            <a:r>
              <a:rPr lang="en-GB" sz="1050" dirty="0" smtClean="0">
                <a:solidFill>
                  <a:schemeClr val="bg1"/>
                </a:solidFill>
                <a:latin typeface="Century Gothic" panose="020B0502020202020204" pitchFamily="34" charset="0"/>
              </a:rPr>
              <a:t>0818 657 7704</a:t>
            </a:r>
            <a:endParaRPr lang="en-US" sz="1050" dirty="0">
              <a:solidFill>
                <a:schemeClr val="bg1"/>
              </a:solidFill>
              <a:latin typeface="Century Gothic" panose="020B0502020202020204" pitchFamily="34" charset="0"/>
            </a:endParaRPr>
          </a:p>
        </p:txBody>
      </p:sp>
      <p:cxnSp>
        <p:nvCxnSpPr>
          <p:cNvPr id="43" name="Straight Connector 42"/>
          <p:cNvCxnSpPr/>
          <p:nvPr/>
        </p:nvCxnSpPr>
        <p:spPr>
          <a:xfrm>
            <a:off x="4076707" y="5216115"/>
            <a:ext cx="0" cy="394838"/>
          </a:xfrm>
          <a:prstGeom prst="line">
            <a:avLst/>
          </a:prstGeom>
          <a:ln w="76200">
            <a:solidFill>
              <a:srgbClr val="F4EB11"/>
            </a:solidFill>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6255858" y="5015798"/>
            <a:ext cx="1901395" cy="2334542"/>
          </a:xfrm>
          <a:prstGeom prst="roundRect">
            <a:avLst>
              <a:gd name="adj" fmla="val 94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p:cNvSpPr txBox="1"/>
          <p:nvPr/>
        </p:nvSpPr>
        <p:spPr>
          <a:xfrm>
            <a:off x="6255857" y="6955331"/>
            <a:ext cx="1901396"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sp>
        <p:nvSpPr>
          <p:cNvPr id="47" name="TextBox 46"/>
          <p:cNvSpPr txBox="1"/>
          <p:nvPr/>
        </p:nvSpPr>
        <p:spPr>
          <a:xfrm>
            <a:off x="6257588" y="5139231"/>
            <a:ext cx="1899666" cy="1738938"/>
          </a:xfrm>
          <a:prstGeom prst="rect">
            <a:avLst/>
          </a:prstGeom>
          <a:noFill/>
        </p:spPr>
        <p:txBody>
          <a:bodyPr wrap="square" rtlCol="0">
            <a:spAutoFit/>
          </a:bodyPr>
          <a:lstStyle/>
          <a:p>
            <a:r>
              <a:rPr lang="en-GB" sz="1400" b="1" dirty="0" smtClean="0">
                <a:solidFill>
                  <a:schemeClr val="bg1"/>
                </a:solidFill>
                <a:latin typeface="Century Gothic" panose="020B0502020202020204" pitchFamily="34" charset="0"/>
              </a:rPr>
              <a:t>     </a:t>
            </a:r>
            <a:r>
              <a:rPr lang="en-GB" sz="1400" b="1" dirty="0" err="1" smtClean="0">
                <a:solidFill>
                  <a:schemeClr val="bg1"/>
                </a:solidFill>
                <a:latin typeface="Century Gothic" panose="020B0502020202020204" pitchFamily="34" charset="0"/>
              </a:rPr>
              <a:t>Oyeyemi</a:t>
            </a:r>
            <a:r>
              <a:rPr lang="en-GB" sz="1400" b="1" dirty="0" smtClean="0">
                <a:solidFill>
                  <a:schemeClr val="bg1"/>
                </a:solidFill>
                <a:latin typeface="Century Gothic" panose="020B0502020202020204" pitchFamily="34" charset="0"/>
              </a:rPr>
              <a:t> </a:t>
            </a:r>
          </a:p>
          <a:p>
            <a:r>
              <a:rPr lang="en-GB" sz="1600" b="1" dirty="0" smtClean="0">
                <a:solidFill>
                  <a:schemeClr val="bg1"/>
                </a:solidFill>
                <a:latin typeface="Century Gothic" panose="020B0502020202020204" pitchFamily="34" charset="0"/>
              </a:rPr>
              <a:t>    ODEYEMI</a:t>
            </a:r>
          </a:p>
          <a:p>
            <a:pPr algn="ctr"/>
            <a:endParaRPr lang="en-GB" sz="1400" b="1" dirty="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Email</a:t>
            </a:r>
          </a:p>
          <a:p>
            <a:r>
              <a:rPr lang="en-GB" sz="1050" dirty="0" smtClean="0">
                <a:solidFill>
                  <a:schemeClr val="bg1"/>
                </a:solidFill>
                <a:latin typeface="Century Gothic" panose="020B0502020202020204" pitchFamily="34" charset="0"/>
              </a:rPr>
              <a:t>yemi@middlechase.com</a:t>
            </a:r>
          </a:p>
          <a:p>
            <a:endParaRPr lang="en-GB" sz="1400" b="1" dirty="0" smtClean="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Phone</a:t>
            </a:r>
          </a:p>
          <a:p>
            <a:r>
              <a:rPr lang="en-GB" sz="1050" dirty="0" smtClean="0">
                <a:solidFill>
                  <a:schemeClr val="bg1"/>
                </a:solidFill>
                <a:latin typeface="Century Gothic" panose="020B0502020202020204" pitchFamily="34" charset="0"/>
              </a:rPr>
              <a:t>0700 000 0000</a:t>
            </a:r>
            <a:endParaRPr lang="en-US" sz="1050" dirty="0">
              <a:solidFill>
                <a:schemeClr val="bg1"/>
              </a:solidFill>
              <a:latin typeface="Century Gothic" panose="020B0502020202020204" pitchFamily="34" charset="0"/>
            </a:endParaRPr>
          </a:p>
        </p:txBody>
      </p:sp>
      <p:cxnSp>
        <p:nvCxnSpPr>
          <p:cNvPr id="48" name="Straight Connector 47"/>
          <p:cNvCxnSpPr/>
          <p:nvPr/>
        </p:nvCxnSpPr>
        <p:spPr>
          <a:xfrm>
            <a:off x="6464515" y="5216115"/>
            <a:ext cx="0" cy="394838"/>
          </a:xfrm>
          <a:prstGeom prst="line">
            <a:avLst/>
          </a:prstGeom>
          <a:ln w="76200">
            <a:solidFill>
              <a:srgbClr val="F4EB11"/>
            </a:solidFill>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8525086" y="5015798"/>
            <a:ext cx="1901395" cy="2334542"/>
          </a:xfrm>
          <a:prstGeom prst="roundRect">
            <a:avLst>
              <a:gd name="adj" fmla="val 948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p:cNvSpPr txBox="1"/>
          <p:nvPr/>
        </p:nvSpPr>
        <p:spPr>
          <a:xfrm>
            <a:off x="8525085" y="6955331"/>
            <a:ext cx="1901396"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Sales Officer</a:t>
            </a:r>
            <a:endParaRPr lang="en-US" sz="1400" b="1" dirty="0">
              <a:solidFill>
                <a:schemeClr val="bg1"/>
              </a:solidFill>
              <a:latin typeface="Century Gothic" panose="020B0502020202020204" pitchFamily="34" charset="0"/>
            </a:endParaRPr>
          </a:p>
        </p:txBody>
      </p:sp>
      <p:sp>
        <p:nvSpPr>
          <p:cNvPr id="51" name="TextBox 50"/>
          <p:cNvSpPr txBox="1"/>
          <p:nvPr/>
        </p:nvSpPr>
        <p:spPr>
          <a:xfrm>
            <a:off x="8526815" y="5139231"/>
            <a:ext cx="2112155" cy="1738938"/>
          </a:xfrm>
          <a:prstGeom prst="rect">
            <a:avLst/>
          </a:prstGeom>
          <a:noFill/>
        </p:spPr>
        <p:txBody>
          <a:bodyPr wrap="square" rtlCol="0">
            <a:spAutoFit/>
          </a:bodyPr>
          <a:lstStyle/>
          <a:p>
            <a:r>
              <a:rPr lang="en-GB" sz="1400" b="1" dirty="0" smtClean="0">
                <a:solidFill>
                  <a:schemeClr val="bg1"/>
                </a:solidFill>
                <a:latin typeface="Century Gothic" panose="020B0502020202020204" pitchFamily="34" charset="0"/>
              </a:rPr>
              <a:t>     Mirabel </a:t>
            </a:r>
          </a:p>
          <a:p>
            <a:r>
              <a:rPr lang="en-GB" sz="1600" b="1" dirty="0" smtClean="0">
                <a:solidFill>
                  <a:schemeClr val="bg1"/>
                </a:solidFill>
                <a:latin typeface="Century Gothic" panose="020B0502020202020204" pitchFamily="34" charset="0"/>
              </a:rPr>
              <a:t>    ABUBA</a:t>
            </a:r>
          </a:p>
          <a:p>
            <a:pPr algn="ctr"/>
            <a:endParaRPr lang="en-GB" sz="1400" b="1" dirty="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Email</a:t>
            </a:r>
          </a:p>
          <a:p>
            <a:r>
              <a:rPr lang="en-GB" sz="1050" dirty="0" smtClean="0">
                <a:solidFill>
                  <a:schemeClr val="bg1"/>
                </a:solidFill>
                <a:latin typeface="Century Gothic" panose="020B0502020202020204" pitchFamily="34" charset="0"/>
              </a:rPr>
              <a:t>mirabel@middlechase.com</a:t>
            </a:r>
          </a:p>
          <a:p>
            <a:endParaRPr lang="en-GB" sz="1400" b="1" dirty="0" smtClean="0">
              <a:solidFill>
                <a:schemeClr val="bg1"/>
              </a:solidFill>
              <a:latin typeface="Century Gothic" panose="020B0502020202020204" pitchFamily="34" charset="0"/>
            </a:endParaRPr>
          </a:p>
          <a:p>
            <a:r>
              <a:rPr lang="en-GB" sz="1400" b="1" dirty="0" smtClean="0">
                <a:solidFill>
                  <a:schemeClr val="bg1"/>
                </a:solidFill>
                <a:latin typeface="Century Gothic" panose="020B0502020202020204" pitchFamily="34" charset="0"/>
              </a:rPr>
              <a:t>Phone</a:t>
            </a:r>
          </a:p>
          <a:p>
            <a:r>
              <a:rPr lang="en-GB" sz="1050" dirty="0" smtClean="0">
                <a:solidFill>
                  <a:schemeClr val="bg1"/>
                </a:solidFill>
                <a:latin typeface="Century Gothic" panose="020B0502020202020204" pitchFamily="34" charset="0"/>
              </a:rPr>
              <a:t>0700 000 0000</a:t>
            </a:r>
            <a:endParaRPr lang="en-US" sz="1050" dirty="0">
              <a:solidFill>
                <a:schemeClr val="bg1"/>
              </a:solidFill>
              <a:latin typeface="Century Gothic" panose="020B0502020202020204" pitchFamily="34" charset="0"/>
            </a:endParaRPr>
          </a:p>
        </p:txBody>
      </p:sp>
      <p:cxnSp>
        <p:nvCxnSpPr>
          <p:cNvPr id="53" name="Straight Connector 52"/>
          <p:cNvCxnSpPr/>
          <p:nvPr/>
        </p:nvCxnSpPr>
        <p:spPr>
          <a:xfrm>
            <a:off x="8733743" y="5216115"/>
            <a:ext cx="0" cy="394838"/>
          </a:xfrm>
          <a:prstGeom prst="line">
            <a:avLst/>
          </a:prstGeom>
          <a:ln w="76200">
            <a:solidFill>
              <a:srgbClr val="F4EB1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66307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2" cstate="print">
            <a:extLst>
              <a:ext uri="{28A0092B-C50C-407E-A947-70E740481C1C}">
                <a14:useLocalDpi xmlns:a14="http://schemas.microsoft.com/office/drawing/2010/main" val="0"/>
              </a:ext>
            </a:extLst>
          </a:blip>
          <a:srcRect t="806" b="8628"/>
          <a:stretch/>
        </p:blipFill>
        <p:spPr>
          <a:xfrm>
            <a:off x="0" y="899886"/>
            <a:ext cx="12192000" cy="5965371"/>
          </a:xfrm>
          <a:prstGeom prst="rect">
            <a:avLst/>
          </a:prstGeom>
        </p:spPr>
      </p:pic>
      <p:sp>
        <p:nvSpPr>
          <p:cNvPr id="20" name="Rectangle 19"/>
          <p:cNvSpPr/>
          <p:nvPr/>
        </p:nvSpPr>
        <p:spPr>
          <a:xfrm>
            <a:off x="831116" y="4864497"/>
            <a:ext cx="10625125" cy="1734530"/>
          </a:xfrm>
          <a:prstGeom prst="rect">
            <a:avLst/>
          </a:prstGeom>
          <a:solidFill>
            <a:schemeClr val="tx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Rectangle 44"/>
          <p:cNvSpPr/>
          <p:nvPr/>
        </p:nvSpPr>
        <p:spPr>
          <a:xfrm>
            <a:off x="831117"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31118" y="1705421"/>
            <a:ext cx="10625124" cy="2830255"/>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372642" y="1763324"/>
            <a:ext cx="6994217" cy="2677656"/>
          </a:xfrm>
          <a:prstGeom prst="rect">
            <a:avLst/>
          </a:prstGeom>
          <a:noFill/>
        </p:spPr>
        <p:txBody>
          <a:bodyPr wrap="square" rtlCol="0">
            <a:spAutoFit/>
          </a:bodyPr>
          <a:lstStyle/>
          <a:p>
            <a:r>
              <a:rPr lang="en-GB" sz="1400" b="1" dirty="0" smtClean="0">
                <a:solidFill>
                  <a:schemeClr val="bg1"/>
                </a:solidFill>
                <a:latin typeface="Century Gothic" panose="020B0502020202020204" pitchFamily="34" charset="0"/>
              </a:rPr>
              <a:t>Earn </a:t>
            </a:r>
            <a:r>
              <a:rPr lang="en-GB" sz="1400" b="1" dirty="0">
                <a:solidFill>
                  <a:schemeClr val="bg1"/>
                </a:solidFill>
                <a:latin typeface="Century Gothic" panose="020B0502020202020204" pitchFamily="34" charset="0"/>
              </a:rPr>
              <a:t>As Much As 20% When You Refer Us To A Land Buyer!</a:t>
            </a:r>
          </a:p>
          <a:p>
            <a:endParaRPr lang="en-US" sz="1400" dirty="0">
              <a:solidFill>
                <a:schemeClr val="bg1"/>
              </a:solidFill>
              <a:latin typeface="Century Gothic" panose="020B0502020202020204" pitchFamily="34" charset="0"/>
            </a:endParaRPr>
          </a:p>
          <a:p>
            <a:r>
              <a:rPr lang="en-US" sz="1400" dirty="0">
                <a:solidFill>
                  <a:schemeClr val="bg1"/>
                </a:solidFill>
                <a:latin typeface="Century Gothic" panose="020B0502020202020204" pitchFamily="34" charset="0"/>
              </a:rPr>
              <a:t>Property Baron Network, an opportunity yet untapped  is our investment program designed for our customers and realtors that want to build </a:t>
            </a:r>
            <a:r>
              <a:rPr lang="en-US" sz="1400" dirty="0" err="1">
                <a:solidFill>
                  <a:schemeClr val="bg1"/>
                </a:solidFill>
                <a:latin typeface="Century Gothic" panose="020B0502020202020204" pitchFamily="34" charset="0"/>
              </a:rPr>
              <a:t>CashFlow</a:t>
            </a:r>
            <a:r>
              <a:rPr lang="en-US" sz="1400" dirty="0">
                <a:solidFill>
                  <a:schemeClr val="bg1"/>
                </a:solidFill>
                <a:latin typeface="Century Gothic" panose="020B0502020202020204" pitchFamily="34" charset="0"/>
              </a:rPr>
              <a:t>. </a:t>
            </a:r>
          </a:p>
          <a:p>
            <a:endParaRPr lang="en-US" sz="1400" dirty="0">
              <a:solidFill>
                <a:schemeClr val="bg1"/>
              </a:solidFill>
              <a:latin typeface="Century Gothic" panose="020B0502020202020204" pitchFamily="34" charset="0"/>
            </a:endParaRPr>
          </a:p>
          <a:p>
            <a:r>
              <a:rPr lang="en-GB" sz="1400" dirty="0">
                <a:solidFill>
                  <a:schemeClr val="bg1"/>
                </a:solidFill>
                <a:latin typeface="Century Gothic" panose="020B0502020202020204" pitchFamily="34" charset="0"/>
              </a:rPr>
              <a:t>Join </a:t>
            </a:r>
            <a:r>
              <a:rPr lang="en-GB" sz="1400" b="1" dirty="0">
                <a:solidFill>
                  <a:schemeClr val="bg1"/>
                </a:solidFill>
                <a:latin typeface="Century Gothic" panose="020B0502020202020204" pitchFamily="34" charset="0"/>
              </a:rPr>
              <a:t>PROPERTY BARON NETWORK </a:t>
            </a:r>
            <a:r>
              <a:rPr lang="en-GB" sz="1400" dirty="0">
                <a:solidFill>
                  <a:schemeClr val="bg1"/>
                </a:solidFill>
                <a:latin typeface="Century Gothic" panose="020B0502020202020204" pitchFamily="34" charset="0"/>
              </a:rPr>
              <a:t>Powered by </a:t>
            </a:r>
            <a:r>
              <a:rPr lang="en-GB" sz="1400" b="1" dirty="0" err="1">
                <a:solidFill>
                  <a:schemeClr val="bg1"/>
                </a:solidFill>
                <a:latin typeface="Century Gothic" panose="020B0502020202020204" pitchFamily="34" charset="0"/>
              </a:rPr>
              <a:t>Arkbridge</a:t>
            </a:r>
            <a:r>
              <a:rPr lang="en-GB" sz="1400" b="1" dirty="0">
                <a:solidFill>
                  <a:schemeClr val="bg1"/>
                </a:solidFill>
                <a:latin typeface="Century Gothic" panose="020B0502020202020204" pitchFamily="34" charset="0"/>
              </a:rPr>
              <a:t> Integrated Limited </a:t>
            </a:r>
            <a:r>
              <a:rPr lang="en-GB" sz="1400" dirty="0">
                <a:solidFill>
                  <a:schemeClr val="bg1"/>
                </a:solidFill>
                <a:latin typeface="Century Gothic" panose="020B0502020202020204" pitchFamily="34" charset="0"/>
              </a:rPr>
              <a:t>as our way to ‘Make Your Network Your Net Worth’ The process is transparent, accessible and informative. </a:t>
            </a:r>
          </a:p>
          <a:p>
            <a:endParaRPr lang="en-GB" sz="1400" dirty="0">
              <a:solidFill>
                <a:schemeClr val="bg1"/>
              </a:solidFill>
              <a:latin typeface="Century Gothic" panose="020B0502020202020204" pitchFamily="34" charset="0"/>
            </a:endParaRPr>
          </a:p>
          <a:p>
            <a:r>
              <a:rPr lang="en-US" sz="1400" dirty="0">
                <a:solidFill>
                  <a:schemeClr val="bg1"/>
                </a:solidFill>
                <a:latin typeface="Century Gothic" panose="020B0502020202020204" pitchFamily="34" charset="0"/>
              </a:rPr>
              <a:t>Partner With Us As A Realtor  Today And Enjoy The Benefits Of </a:t>
            </a:r>
            <a:r>
              <a:rPr lang="en-US" sz="1400" dirty="0" err="1">
                <a:solidFill>
                  <a:schemeClr val="bg1"/>
                </a:solidFill>
                <a:latin typeface="Century Gothic" panose="020B0502020202020204" pitchFamily="34" charset="0"/>
              </a:rPr>
              <a:t>CashFlow</a:t>
            </a:r>
            <a:r>
              <a:rPr lang="en-US" sz="1400" dirty="0">
                <a:solidFill>
                  <a:schemeClr val="bg1"/>
                </a:solidFill>
                <a:latin typeface="Century Gothic" panose="020B0502020202020204" pitchFamily="34" charset="0"/>
              </a:rPr>
              <a:t> and Rental Income</a:t>
            </a:r>
          </a:p>
          <a:p>
            <a:endParaRPr lang="en-US" sz="1400" dirty="0">
              <a:solidFill>
                <a:schemeClr val="bg1"/>
              </a:solidFill>
              <a:latin typeface="Century Gothic" panose="020B0502020202020204" pitchFamily="34" charset="0"/>
            </a:endParaRPr>
          </a:p>
        </p:txBody>
      </p:sp>
      <p:sp>
        <p:nvSpPr>
          <p:cNvPr id="61" name="TextBox 60"/>
          <p:cNvSpPr txBox="1"/>
          <p:nvPr/>
        </p:nvSpPr>
        <p:spPr>
          <a:xfrm>
            <a:off x="831117" y="1243077"/>
            <a:ext cx="2130679"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About MIDDLECHASE?</a:t>
            </a:r>
            <a:endParaRPr lang="en-US" sz="1400" b="1" dirty="0">
              <a:solidFill>
                <a:schemeClr val="bg1"/>
              </a:solidFill>
              <a:latin typeface="Century Gothic" panose="020B0502020202020204" pitchFamily="34" charset="0"/>
            </a:endParaRPr>
          </a:p>
        </p:txBody>
      </p:sp>
      <p:sp>
        <p:nvSpPr>
          <p:cNvPr id="67" name="Rectangle 66"/>
          <p:cNvSpPr/>
          <p:nvPr/>
        </p:nvSpPr>
        <p:spPr>
          <a:xfrm>
            <a:off x="2960198"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5089279" y="1133492"/>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7207421" y="1133230"/>
            <a:ext cx="2130679" cy="556471"/>
          </a:xfrm>
          <a:prstGeom prst="rect">
            <a:avLst/>
          </a:prstGeom>
          <a:solidFill>
            <a:srgbClr val="B2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9325562" y="1132968"/>
            <a:ext cx="2130679" cy="556471"/>
          </a:xfrm>
          <a:prstGeom prst="rect">
            <a:avLst/>
          </a:prstGeom>
          <a:solidFill>
            <a:srgbClr val="66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971137" y="1258197"/>
            <a:ext cx="1908267"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Our Vision</a:t>
            </a:r>
            <a:endParaRPr lang="en-US" sz="1400" b="1" dirty="0">
              <a:solidFill>
                <a:schemeClr val="bg1"/>
              </a:solidFill>
              <a:latin typeface="Century Gothic" panose="020B0502020202020204" pitchFamily="34" charset="0"/>
            </a:endParaRPr>
          </a:p>
        </p:txBody>
      </p:sp>
      <p:sp>
        <p:nvSpPr>
          <p:cNvPr id="63" name="TextBox 62"/>
          <p:cNvSpPr txBox="1"/>
          <p:nvPr/>
        </p:nvSpPr>
        <p:spPr>
          <a:xfrm>
            <a:off x="5100218" y="1246337"/>
            <a:ext cx="2118142"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Mission</a:t>
            </a:r>
            <a:endParaRPr lang="en-US" sz="1400" b="1" dirty="0">
              <a:solidFill>
                <a:schemeClr val="bg1"/>
              </a:solidFill>
              <a:latin typeface="Century Gothic" panose="020B0502020202020204" pitchFamily="34" charset="0"/>
            </a:endParaRPr>
          </a:p>
        </p:txBody>
      </p:sp>
      <p:sp>
        <p:nvSpPr>
          <p:cNvPr id="64" name="TextBox 63"/>
          <p:cNvSpPr txBox="1"/>
          <p:nvPr/>
        </p:nvSpPr>
        <p:spPr>
          <a:xfrm>
            <a:off x="7227701" y="1247218"/>
            <a:ext cx="2108800"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Our Team</a:t>
            </a:r>
            <a:endParaRPr lang="en-US" sz="1400" b="1" dirty="0">
              <a:solidFill>
                <a:schemeClr val="bg1"/>
              </a:solidFill>
              <a:latin typeface="Century Gothic" panose="020B0502020202020204" pitchFamily="34" charset="0"/>
            </a:endParaRPr>
          </a:p>
        </p:txBody>
      </p:sp>
      <p:sp>
        <p:nvSpPr>
          <p:cNvPr id="66" name="TextBox 65"/>
          <p:cNvSpPr txBox="1"/>
          <p:nvPr/>
        </p:nvSpPr>
        <p:spPr>
          <a:xfrm>
            <a:off x="9535437" y="1258459"/>
            <a:ext cx="1908267" cy="307777"/>
          </a:xfrm>
          <a:prstGeom prst="rect">
            <a:avLst/>
          </a:prstGeom>
          <a:noFill/>
        </p:spPr>
        <p:txBody>
          <a:bodyPr wrap="square" rtlCol="0">
            <a:spAutoFit/>
          </a:bodyPr>
          <a:lstStyle/>
          <a:p>
            <a:pPr algn="ctr"/>
            <a:r>
              <a:rPr lang="en-GB" sz="1400" b="1" dirty="0">
                <a:solidFill>
                  <a:srgbClr val="FFFF00"/>
                </a:solidFill>
                <a:latin typeface="Century Gothic" panose="020B0502020202020204" pitchFamily="34" charset="0"/>
              </a:rPr>
              <a:t>Property Baron</a:t>
            </a:r>
            <a:endParaRPr lang="en-US" sz="1400" b="1" dirty="0">
              <a:solidFill>
                <a:srgbClr val="FFFF00"/>
              </a:solidFill>
              <a:latin typeface="Century Gothic" panose="020B0502020202020204" pitchFamily="34" charset="0"/>
            </a:endParaRPr>
          </a:p>
        </p:txBody>
      </p:sp>
      <p:sp>
        <p:nvSpPr>
          <p:cNvPr id="16" name="Rounded Rectangle 15"/>
          <p:cNvSpPr/>
          <p:nvPr/>
        </p:nvSpPr>
        <p:spPr>
          <a:xfrm>
            <a:off x="9081019" y="4081665"/>
            <a:ext cx="1856425" cy="369332"/>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latin typeface="Century Gothic" panose="020B0502020202020204" pitchFamily="34" charset="0"/>
              </a:rPr>
              <a:t>Join Network Now</a:t>
            </a:r>
            <a:endParaRPr lang="en-US" sz="1200" b="1" dirty="0">
              <a:solidFill>
                <a:schemeClr val="tx1"/>
              </a:solidFill>
              <a:latin typeface="Century Gothic" panose="020B0502020202020204" pitchFamily="34" charset="0"/>
            </a:endParaRPr>
          </a:p>
        </p:txBody>
      </p:sp>
      <p:sp>
        <p:nvSpPr>
          <p:cNvPr id="17" name="Arc 16"/>
          <p:cNvSpPr/>
          <p:nvPr/>
        </p:nvSpPr>
        <p:spPr>
          <a:xfrm>
            <a:off x="8604837" y="4257837"/>
            <a:ext cx="863465" cy="487908"/>
          </a:xfrm>
          <a:prstGeom prst="arc">
            <a:avLst>
              <a:gd name="adj1" fmla="val 3928135"/>
              <a:gd name="adj2" fmla="val 16289998"/>
            </a:avLst>
          </a:prstGeom>
          <a:ln w="38100">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8" name="TextBox 17"/>
          <p:cNvSpPr txBox="1"/>
          <p:nvPr/>
        </p:nvSpPr>
        <p:spPr>
          <a:xfrm>
            <a:off x="9119119" y="4567976"/>
            <a:ext cx="2690967" cy="307777"/>
          </a:xfrm>
          <a:prstGeom prst="rect">
            <a:avLst/>
          </a:prstGeom>
          <a:noFill/>
        </p:spPr>
        <p:txBody>
          <a:bodyPr wrap="square" rtlCol="0">
            <a:spAutoFit/>
          </a:bodyPr>
          <a:lstStyle/>
          <a:p>
            <a:r>
              <a:rPr lang="en-US" sz="1400" dirty="0" smtClean="0">
                <a:solidFill>
                  <a:schemeClr val="bg1"/>
                </a:solidFill>
                <a:latin typeface="Century Gothic" panose="020B0502020202020204" pitchFamily="34" charset="0"/>
              </a:rPr>
              <a:t>www.pbn.arkbridge.com.ng</a:t>
            </a:r>
            <a:endParaRPr lang="en-US" sz="1400" dirty="0">
              <a:solidFill>
                <a:schemeClr val="bg1"/>
              </a:solidFill>
              <a:latin typeface="Century Gothic" panose="020B0502020202020204"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117" y="1565974"/>
            <a:ext cx="3331650" cy="3331650"/>
          </a:xfrm>
          <a:prstGeom prst="rect">
            <a:avLst/>
          </a:prstGeom>
        </p:spPr>
      </p:pic>
      <p:sp>
        <p:nvSpPr>
          <p:cNvPr id="30" name="TextBox 29"/>
          <p:cNvSpPr txBox="1"/>
          <p:nvPr/>
        </p:nvSpPr>
        <p:spPr>
          <a:xfrm>
            <a:off x="831115" y="5515689"/>
            <a:ext cx="10625125" cy="923330"/>
          </a:xfrm>
          <a:prstGeom prst="rect">
            <a:avLst/>
          </a:prstGeom>
          <a:noFill/>
        </p:spPr>
        <p:txBody>
          <a:bodyPr wrap="square" rtlCol="0">
            <a:spAutoFit/>
          </a:bodyPr>
          <a:lstStyle/>
          <a:p>
            <a:pPr algn="ctr"/>
            <a:r>
              <a:rPr lang="en-GB" dirty="0" smtClean="0">
                <a:solidFill>
                  <a:schemeClr val="bg1"/>
                </a:solidFill>
                <a:latin typeface="Century Gothic" panose="020B0502020202020204" pitchFamily="34" charset="0"/>
              </a:rPr>
              <a:t>There is one unique features with our estate projects which we would guarantee you when you buy into any of them. We do not just sell land we sell serene experience that is affordable. We pride ourselves as </a:t>
            </a:r>
            <a:r>
              <a:rPr lang="en-US" dirty="0">
                <a:solidFill>
                  <a:schemeClr val="bg1"/>
                </a:solidFill>
                <a:latin typeface="Century Gothic" panose="020B0502020202020204" pitchFamily="34" charset="0"/>
              </a:rPr>
              <a:t>Africa’s leading inventor of excellently crafted Communities</a:t>
            </a:r>
          </a:p>
        </p:txBody>
      </p:sp>
      <p:sp>
        <p:nvSpPr>
          <p:cNvPr id="31" name="TextBox 30"/>
          <p:cNvSpPr txBox="1"/>
          <p:nvPr/>
        </p:nvSpPr>
        <p:spPr>
          <a:xfrm>
            <a:off x="1793474" y="4873771"/>
            <a:ext cx="8667481" cy="584775"/>
          </a:xfrm>
          <a:prstGeom prst="rect">
            <a:avLst/>
          </a:prstGeom>
          <a:noFill/>
        </p:spPr>
        <p:txBody>
          <a:bodyPr wrap="square" rtlCol="0">
            <a:spAutoFit/>
          </a:bodyPr>
          <a:lstStyle/>
          <a:p>
            <a:pPr algn="ctr"/>
            <a:r>
              <a:rPr lang="en-US" sz="3200" b="1" dirty="0" smtClean="0">
                <a:solidFill>
                  <a:schemeClr val="bg1"/>
                </a:solidFill>
                <a:latin typeface="Century Gothic" panose="020B0502020202020204" pitchFamily="34" charset="0"/>
              </a:rPr>
              <a:t>Benefits Of Buying Into Our Development</a:t>
            </a:r>
            <a:endParaRPr lang="en-US" sz="32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3204697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74649" y="1404367"/>
            <a:ext cx="11483975" cy="5258438"/>
          </a:xfrm>
          <a:prstGeom prst="roundRect">
            <a:avLst>
              <a:gd name="adj" fmla="val 4212"/>
            </a:avLst>
          </a:prstGeom>
          <a:solidFill>
            <a:srgbClr val="A95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22136" y="2562202"/>
            <a:ext cx="224776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Paved Road Network</a:t>
            </a:r>
            <a:endParaRPr lang="en-US" sz="1400" b="1" dirty="0">
              <a:solidFill>
                <a:schemeClr val="bg1"/>
              </a:solidFill>
              <a:latin typeface="Century Gothic" panose="020B0502020202020204" pitchFamily="34" charset="0"/>
            </a:endParaRPr>
          </a:p>
        </p:txBody>
      </p:sp>
      <p:sp>
        <p:nvSpPr>
          <p:cNvPr id="6" name="Rounded Rectangle 5"/>
          <p:cNvSpPr/>
          <p:nvPr/>
        </p:nvSpPr>
        <p:spPr>
          <a:xfrm>
            <a:off x="374650" y="1000125"/>
            <a:ext cx="2061872" cy="707470"/>
          </a:xfrm>
          <a:prstGeom prst="roundRect">
            <a:avLst>
              <a:gd name="adj" fmla="val 19076"/>
            </a:avLst>
          </a:prstGeom>
          <a:solidFill>
            <a:srgbClr val="A95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6836" y="1067533"/>
            <a:ext cx="1958170" cy="307777"/>
          </a:xfrm>
          <a:prstGeom prst="rect">
            <a:avLst/>
          </a:prstGeom>
          <a:noFill/>
        </p:spPr>
        <p:txBody>
          <a:bodyPr wrap="square" rtlCol="0">
            <a:spAutoFit/>
          </a:bodyPr>
          <a:lstStyle/>
          <a:p>
            <a:pPr algn="ctr"/>
            <a:r>
              <a:rPr lang="en-GB" sz="1400" b="1" dirty="0" smtClean="0">
                <a:solidFill>
                  <a:srgbClr val="FFFF66"/>
                </a:solidFill>
                <a:latin typeface="Century Gothic" panose="020B0502020202020204" pitchFamily="34" charset="0"/>
              </a:rPr>
              <a:t>Our Estate Features</a:t>
            </a:r>
            <a:endParaRPr lang="en-US" sz="1400" b="1" dirty="0">
              <a:solidFill>
                <a:srgbClr val="FFFF66"/>
              </a:solidFill>
              <a:latin typeface="Century Gothic" panose="020B0502020202020204" pitchFamily="34" charset="0"/>
            </a:endParaRPr>
          </a:p>
        </p:txBody>
      </p:sp>
      <p:sp>
        <p:nvSpPr>
          <p:cNvPr id="8" name="TextBox 7"/>
          <p:cNvSpPr txBox="1"/>
          <p:nvPr/>
        </p:nvSpPr>
        <p:spPr>
          <a:xfrm>
            <a:off x="924976" y="4352362"/>
            <a:ext cx="224776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Electricity</a:t>
            </a:r>
            <a:endParaRPr lang="en-US" sz="1400" b="1" dirty="0">
              <a:solidFill>
                <a:schemeClr val="bg1"/>
              </a:solidFill>
              <a:latin typeface="Century Gothic" panose="020B0502020202020204" pitchFamily="34" charset="0"/>
            </a:endParaRPr>
          </a:p>
        </p:txBody>
      </p:sp>
      <p:sp>
        <p:nvSpPr>
          <p:cNvPr id="9" name="TextBox 8"/>
          <p:cNvSpPr txBox="1"/>
          <p:nvPr/>
        </p:nvSpPr>
        <p:spPr>
          <a:xfrm>
            <a:off x="3572498" y="2562202"/>
            <a:ext cx="2247766"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CCTV </a:t>
            </a:r>
            <a:r>
              <a:rPr lang="en-GB" sz="1400" b="1" dirty="0" smtClean="0">
                <a:solidFill>
                  <a:schemeClr val="bg1"/>
                </a:solidFill>
                <a:latin typeface="Century Gothic" panose="020B0502020202020204" pitchFamily="34" charset="0"/>
              </a:rPr>
              <a:t>Services</a:t>
            </a:r>
            <a:endParaRPr lang="en-US" sz="1400" b="1" dirty="0">
              <a:solidFill>
                <a:schemeClr val="bg1"/>
              </a:solidFill>
              <a:latin typeface="Century Gothic" panose="020B0502020202020204" pitchFamily="34" charset="0"/>
            </a:endParaRPr>
          </a:p>
        </p:txBody>
      </p:sp>
      <p:sp>
        <p:nvSpPr>
          <p:cNvPr id="10" name="TextBox 9"/>
          <p:cNvSpPr txBox="1"/>
          <p:nvPr/>
        </p:nvSpPr>
        <p:spPr>
          <a:xfrm>
            <a:off x="3575338" y="4352362"/>
            <a:ext cx="2247766" cy="523220"/>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Waste Management System</a:t>
            </a:r>
            <a:endParaRPr lang="en-US" sz="1400" b="1" dirty="0">
              <a:solidFill>
                <a:schemeClr val="bg1"/>
              </a:solidFill>
              <a:latin typeface="Century Gothic" panose="020B0502020202020204" pitchFamily="34" charset="0"/>
            </a:endParaRPr>
          </a:p>
        </p:txBody>
      </p:sp>
      <p:sp>
        <p:nvSpPr>
          <p:cNvPr id="11" name="TextBox 10"/>
          <p:cNvSpPr txBox="1"/>
          <p:nvPr/>
        </p:nvSpPr>
        <p:spPr>
          <a:xfrm>
            <a:off x="6220020" y="2562202"/>
            <a:ext cx="2247766" cy="307777"/>
          </a:xfrm>
          <a:prstGeom prst="rect">
            <a:avLst/>
          </a:prstGeom>
          <a:noFill/>
        </p:spPr>
        <p:txBody>
          <a:bodyPr wrap="square" rtlCol="0">
            <a:spAutoFit/>
          </a:bodyPr>
          <a:lstStyle/>
          <a:p>
            <a:pPr algn="ctr"/>
            <a:r>
              <a:rPr lang="en-GB" sz="1400" b="1" dirty="0">
                <a:solidFill>
                  <a:schemeClr val="bg1"/>
                </a:solidFill>
                <a:latin typeface="Century Gothic" panose="020B0502020202020204" pitchFamily="34" charset="0"/>
              </a:rPr>
              <a:t>Recreation </a:t>
            </a:r>
            <a:r>
              <a:rPr lang="en-GB" sz="1400" b="1" dirty="0" smtClean="0">
                <a:solidFill>
                  <a:schemeClr val="bg1"/>
                </a:solidFill>
                <a:latin typeface="Century Gothic" panose="020B0502020202020204" pitchFamily="34" charset="0"/>
              </a:rPr>
              <a:t>Centre</a:t>
            </a:r>
            <a:endParaRPr lang="en-US" sz="1400" b="1" dirty="0">
              <a:solidFill>
                <a:schemeClr val="bg1"/>
              </a:solidFill>
              <a:latin typeface="Century Gothic" panose="020B0502020202020204" pitchFamily="34" charset="0"/>
            </a:endParaRPr>
          </a:p>
        </p:txBody>
      </p:sp>
      <p:sp>
        <p:nvSpPr>
          <p:cNvPr id="12" name="TextBox 11"/>
          <p:cNvSpPr txBox="1"/>
          <p:nvPr/>
        </p:nvSpPr>
        <p:spPr>
          <a:xfrm>
            <a:off x="6222860" y="4352362"/>
            <a:ext cx="2247766" cy="523220"/>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Good Drainage Network</a:t>
            </a:r>
            <a:endParaRPr lang="en-US" sz="1400" b="1" dirty="0">
              <a:solidFill>
                <a:schemeClr val="bg1"/>
              </a:solidFill>
              <a:latin typeface="Century Gothic" panose="020B0502020202020204" pitchFamily="34" charset="0"/>
            </a:endParaRPr>
          </a:p>
        </p:txBody>
      </p:sp>
      <p:sp>
        <p:nvSpPr>
          <p:cNvPr id="13" name="TextBox 12"/>
          <p:cNvSpPr txBox="1"/>
          <p:nvPr/>
        </p:nvSpPr>
        <p:spPr>
          <a:xfrm>
            <a:off x="8864702" y="2562202"/>
            <a:ext cx="224776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Sports Court/ Pitch</a:t>
            </a:r>
            <a:endParaRPr lang="en-US" sz="1400" b="1" dirty="0">
              <a:solidFill>
                <a:schemeClr val="bg1"/>
              </a:solidFill>
              <a:latin typeface="Century Gothic" panose="020B0502020202020204" pitchFamily="34" charset="0"/>
            </a:endParaRPr>
          </a:p>
        </p:txBody>
      </p:sp>
      <p:sp>
        <p:nvSpPr>
          <p:cNvPr id="14" name="TextBox 13"/>
          <p:cNvSpPr txBox="1"/>
          <p:nvPr/>
        </p:nvSpPr>
        <p:spPr>
          <a:xfrm>
            <a:off x="8867542" y="4352362"/>
            <a:ext cx="224776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Estate Clinic</a:t>
            </a:r>
            <a:endParaRPr lang="en-US" sz="1400" b="1" dirty="0">
              <a:solidFill>
                <a:schemeClr val="bg1"/>
              </a:solidFill>
              <a:latin typeface="Century Gothic" panose="020B0502020202020204" pitchFamily="34" charset="0"/>
            </a:endParaRPr>
          </a:p>
        </p:txBody>
      </p:sp>
      <p:sp>
        <p:nvSpPr>
          <p:cNvPr id="15" name="TextBox 14"/>
          <p:cNvSpPr txBox="1"/>
          <p:nvPr/>
        </p:nvSpPr>
        <p:spPr>
          <a:xfrm>
            <a:off x="2325935" y="6049796"/>
            <a:ext cx="2247766" cy="523220"/>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Uniformed Security Operatives</a:t>
            </a:r>
            <a:endParaRPr lang="en-US" sz="1400" b="1" dirty="0">
              <a:solidFill>
                <a:schemeClr val="bg1"/>
              </a:solidFill>
              <a:latin typeface="Century Gothic" panose="020B0502020202020204" pitchFamily="34" charset="0"/>
            </a:endParaRPr>
          </a:p>
        </p:txBody>
      </p:sp>
      <p:sp>
        <p:nvSpPr>
          <p:cNvPr id="16" name="TextBox 15"/>
          <p:cNvSpPr txBox="1"/>
          <p:nvPr/>
        </p:nvSpPr>
        <p:spPr>
          <a:xfrm>
            <a:off x="4973457" y="6049796"/>
            <a:ext cx="2247766" cy="523220"/>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24-7 Estate Admin Office</a:t>
            </a:r>
            <a:endParaRPr lang="en-US" sz="1400" b="1" dirty="0">
              <a:solidFill>
                <a:schemeClr val="bg1"/>
              </a:solidFill>
              <a:latin typeface="Century Gothic" panose="020B0502020202020204" pitchFamily="34" charset="0"/>
            </a:endParaRPr>
          </a:p>
        </p:txBody>
      </p:sp>
      <p:sp>
        <p:nvSpPr>
          <p:cNvPr id="17" name="TextBox 16"/>
          <p:cNvSpPr txBox="1"/>
          <p:nvPr/>
        </p:nvSpPr>
        <p:spPr>
          <a:xfrm>
            <a:off x="7618139" y="6054973"/>
            <a:ext cx="2247766" cy="307777"/>
          </a:xfrm>
          <a:prstGeom prst="rect">
            <a:avLst/>
          </a:prstGeom>
          <a:noFill/>
        </p:spPr>
        <p:txBody>
          <a:bodyPr wrap="square" rtlCol="0">
            <a:spAutoFit/>
          </a:bodyPr>
          <a:lstStyle/>
          <a:p>
            <a:pPr algn="ctr"/>
            <a:r>
              <a:rPr lang="en-GB" sz="1400" b="1" dirty="0" smtClean="0">
                <a:solidFill>
                  <a:schemeClr val="bg1"/>
                </a:solidFill>
                <a:latin typeface="Century Gothic" panose="020B0502020202020204" pitchFamily="34" charset="0"/>
              </a:rPr>
              <a:t>Perimeter Fence</a:t>
            </a:r>
            <a:endParaRPr lang="en-US" sz="1400" b="1" dirty="0">
              <a:solidFill>
                <a:schemeClr val="bg1"/>
              </a:solidFill>
              <a:latin typeface="Century Gothic" panose="020B0502020202020204" pitchFamily="34" charset="0"/>
            </a:endParaRPr>
          </a:p>
        </p:txBody>
      </p:sp>
      <p:sp>
        <p:nvSpPr>
          <p:cNvPr id="18" name="Oval 17"/>
          <p:cNvSpPr/>
          <p:nvPr/>
        </p:nvSpPr>
        <p:spPr>
          <a:xfrm>
            <a:off x="1522122" y="1616651"/>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Image result for Icon - Paved Road"/>
          <p:cNvPicPr>
            <a:picLocks noChangeAspect="1" noChangeArrowheads="1"/>
          </p:cNvPicPr>
          <p:nvPr/>
        </p:nvPicPr>
        <p:blipFill rotWithShape="1">
          <a:blip r:embed="rId2">
            <a:extLst>
              <a:ext uri="{28A0092B-C50C-407E-A947-70E740481C1C}">
                <a14:useLocalDpi xmlns:a14="http://schemas.microsoft.com/office/drawing/2010/main" val="0"/>
              </a:ext>
            </a:extLst>
          </a:blip>
          <a:srcRect l="25573" t="3223" r="47536" b="74911"/>
          <a:stretch/>
        </p:blipFill>
        <p:spPr bwMode="auto">
          <a:xfrm>
            <a:off x="1656411" y="1789066"/>
            <a:ext cx="609600" cy="520700"/>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6802725" y="1626419"/>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4229568" y="1616651"/>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9522140" y="1609704"/>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522122" y="3405361"/>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802725" y="3415129"/>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4229568" y="3405361"/>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522140" y="3398414"/>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24666" y="5065136"/>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051509" y="5055368"/>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344081" y="5048421"/>
            <a:ext cx="878178" cy="8655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4"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70246" t="39376" r="4634" b="39245"/>
          <a:stretch/>
        </p:blipFill>
        <p:spPr bwMode="auto">
          <a:xfrm>
            <a:off x="4243207" y="1757316"/>
            <a:ext cx="730250" cy="58419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Icon - recre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37014" y="1761091"/>
            <a:ext cx="580424" cy="5804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mage result for Icon - recreation"/>
          <p:cNvPicPr>
            <a:picLocks noChangeAspect="1" noChangeArrowheads="1"/>
          </p:cNvPicPr>
          <p:nvPr/>
        </p:nvPicPr>
        <p:blipFill rotWithShape="1">
          <a:blip r:embed="rId5">
            <a:extLst>
              <a:ext uri="{28A0092B-C50C-407E-A947-70E740481C1C}">
                <a14:useLocalDpi xmlns:a14="http://schemas.microsoft.com/office/drawing/2010/main" val="0"/>
              </a:ext>
            </a:extLst>
          </a:blip>
          <a:srcRect l="70389" t="4196" r="3833" b="70745"/>
          <a:stretch/>
        </p:blipFill>
        <p:spPr bwMode="auto">
          <a:xfrm>
            <a:off x="9586579" y="1757316"/>
            <a:ext cx="736600" cy="6731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Related ima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994" r="11211"/>
          <a:stretch/>
        </p:blipFill>
        <p:spPr bwMode="auto">
          <a:xfrm>
            <a:off x="1714499" y="3508819"/>
            <a:ext cx="499505" cy="65043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Related image"/>
          <p:cNvPicPr>
            <a:picLocks noChangeAspect="1" noChangeArrowheads="1"/>
          </p:cNvPicPr>
          <p:nvPr/>
        </p:nvPicPr>
        <p:blipFill>
          <a:blip r:embed="rId7" cstate="print">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4278671" y="3452986"/>
            <a:ext cx="756386" cy="75638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2" descr="Image result for Icon - road drainage"/>
          <p:cNvPicPr>
            <a:picLocks noChangeAspect="1" noChangeArrowheads="1"/>
          </p:cNvPicPr>
          <p:nvPr/>
        </p:nvPicPr>
        <p:blipFill rotWithShape="1">
          <a:blip r:embed="rId8" cstate="print">
            <a:clrChange>
              <a:clrFrom>
                <a:srgbClr val="F7F7F7"/>
              </a:clrFrom>
              <a:clrTo>
                <a:srgbClr val="F7F7F7">
                  <a:alpha val="0"/>
                </a:srgbClr>
              </a:clrTo>
            </a:clrChange>
            <a:biLevel thresh="75000"/>
            <a:extLst>
              <a:ext uri="{28A0092B-C50C-407E-A947-70E740481C1C}">
                <a14:useLocalDpi xmlns:a14="http://schemas.microsoft.com/office/drawing/2010/main" val="0"/>
              </a:ext>
            </a:extLst>
          </a:blip>
          <a:srcRect l="13756" t="24478" r="14706" b="30879"/>
          <a:stretch/>
        </p:blipFill>
        <p:spPr bwMode="auto">
          <a:xfrm>
            <a:off x="6898785" y="3633964"/>
            <a:ext cx="686057" cy="4610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descr="Image result for Icon - hospital"/>
          <p:cNvPicPr>
            <a:picLocks noChangeAspect="1" noChangeArrowheads="1"/>
          </p:cNvPicPr>
          <p:nvPr/>
        </p:nvPicPr>
        <p:blipFill rotWithShape="1">
          <a:blip r:embed="rId9" cstate="print">
            <a:biLevel thresh="75000"/>
            <a:extLst>
              <a:ext uri="{28A0092B-C50C-407E-A947-70E740481C1C}">
                <a14:useLocalDpi xmlns:a14="http://schemas.microsoft.com/office/drawing/2010/main" val="0"/>
              </a:ext>
            </a:extLst>
          </a:blip>
          <a:srcRect l="16067" t="9106" r="16733" b="14783"/>
          <a:stretch/>
        </p:blipFill>
        <p:spPr bwMode="auto">
          <a:xfrm>
            <a:off x="9702286" y="3508819"/>
            <a:ext cx="513277" cy="62784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6"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27441" y="5119921"/>
            <a:ext cx="692547" cy="6925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8" descr="Related image"/>
          <p:cNvPicPr>
            <a:picLocks noChangeAspect="1" noChangeArrowheads="1"/>
          </p:cNvPicPr>
          <p:nvPr/>
        </p:nvPicPr>
        <p:blipFill rotWithShape="1">
          <a:blip r:embed="rId11" cstate="print">
            <a:biLevel thresh="75000"/>
            <a:extLst>
              <a:ext uri="{28A0092B-C50C-407E-A947-70E740481C1C}">
                <a14:useLocalDpi xmlns:a14="http://schemas.microsoft.com/office/drawing/2010/main" val="0"/>
              </a:ext>
            </a:extLst>
          </a:blip>
          <a:srcRect l="13403" t="8610" r="13587" b="7624"/>
          <a:stretch/>
        </p:blipFill>
        <p:spPr bwMode="auto">
          <a:xfrm>
            <a:off x="5768935" y="5119921"/>
            <a:ext cx="603036" cy="6918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0" descr="Image result for Icon - perimeter fenc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59823" y="5211556"/>
            <a:ext cx="646694" cy="502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4730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398093" y="893285"/>
            <a:ext cx="5882183" cy="6093976"/>
          </a:xfrm>
          <a:prstGeom prst="rect">
            <a:avLst/>
          </a:prstGeom>
          <a:noFill/>
        </p:spPr>
        <p:txBody>
          <a:bodyPr wrap="square" rtlCol="0">
            <a:spAutoFit/>
          </a:bodyPr>
          <a:lstStyle/>
          <a:p>
            <a:r>
              <a:rPr lang="en-US" sz="4000" dirty="0" smtClean="0">
                <a:latin typeface="Century Gothic" panose="020B0502020202020204" pitchFamily="34" charset="0"/>
              </a:rPr>
              <a:t>Our </a:t>
            </a:r>
            <a:r>
              <a:rPr lang="en-US" sz="4000" b="1" dirty="0" smtClean="0">
                <a:latin typeface="Century Gothic" panose="020B0502020202020204" pitchFamily="34" charset="0"/>
              </a:rPr>
              <a:t>ESTATE</a:t>
            </a:r>
            <a:endParaRPr lang="en-US" sz="4000" b="1" dirty="0">
              <a:latin typeface="Century Gothic" panose="020B0502020202020204" pitchFamily="34" charset="0"/>
            </a:endParaRPr>
          </a:p>
          <a:p>
            <a:endParaRPr lang="en-US" sz="1100" dirty="0" smtClean="0">
              <a:latin typeface="Century Gothic" panose="020B0502020202020204" pitchFamily="34" charset="0"/>
            </a:endParaRPr>
          </a:p>
          <a:p>
            <a:r>
              <a:rPr lang="en-US" sz="1600" dirty="0" smtClean="0">
                <a:latin typeface="Century Gothic" panose="020B0502020202020204" pitchFamily="34" charset="0"/>
              </a:rPr>
              <a:t>Income </a:t>
            </a:r>
            <a:r>
              <a:rPr lang="en-US" sz="1600" dirty="0">
                <a:latin typeface="Century Gothic" panose="020B0502020202020204" pitchFamily="34" charset="0"/>
              </a:rPr>
              <a:t>Comes </a:t>
            </a:r>
            <a:r>
              <a:rPr lang="en-US" sz="1600" dirty="0" smtClean="0">
                <a:latin typeface="Century Gothic" panose="020B0502020202020204" pitchFamily="34" charset="0"/>
              </a:rPr>
              <a:t>First…</a:t>
            </a:r>
            <a:endParaRPr lang="en-US" sz="1600" dirty="0">
              <a:latin typeface="Century Gothic" panose="020B0502020202020204" pitchFamily="34" charset="0"/>
            </a:endParaRPr>
          </a:p>
          <a:p>
            <a:endParaRPr lang="en-US" sz="1200" dirty="0">
              <a:latin typeface="Century Gothic" panose="020B0502020202020204" pitchFamily="34" charset="0"/>
            </a:endParaRPr>
          </a:p>
          <a:p>
            <a:r>
              <a:rPr lang="en-US" sz="1200" dirty="0">
                <a:latin typeface="Century Gothic" panose="020B0502020202020204" pitchFamily="34" charset="0"/>
              </a:rPr>
              <a:t>Africa's Inventor of Excellently Crafted Communities</a:t>
            </a:r>
          </a:p>
          <a:p>
            <a:pPr marL="171450" indent="-171450">
              <a:buFont typeface="Wingdings" panose="05000000000000000000" pitchFamily="2" charset="2"/>
              <a:buChar char="§"/>
            </a:pPr>
            <a:r>
              <a:rPr lang="en-US" sz="1200" dirty="0" smtClean="0">
                <a:latin typeface="Century Gothic" panose="020B0502020202020204" pitchFamily="34" charset="0"/>
              </a:rPr>
              <a:t>Bespoke </a:t>
            </a:r>
            <a:r>
              <a:rPr lang="en-US" sz="1200" dirty="0">
                <a:latin typeface="Century Gothic" panose="020B0502020202020204" pitchFamily="34" charset="0"/>
              </a:rPr>
              <a:t>developments</a:t>
            </a:r>
          </a:p>
          <a:p>
            <a:pPr marL="171450" indent="-171450">
              <a:buFont typeface="Wingdings" panose="05000000000000000000" pitchFamily="2" charset="2"/>
              <a:buChar char="§"/>
            </a:pPr>
            <a:r>
              <a:rPr lang="en-US" sz="1200" dirty="0" smtClean="0">
                <a:latin typeface="Century Gothic" panose="020B0502020202020204" pitchFamily="34" charset="0"/>
              </a:rPr>
              <a:t>Highly </a:t>
            </a:r>
            <a:r>
              <a:rPr lang="en-US" sz="1200" dirty="0">
                <a:latin typeface="Century Gothic" panose="020B0502020202020204" pitchFamily="34" charset="0"/>
              </a:rPr>
              <a:t>desirable locations</a:t>
            </a:r>
          </a:p>
          <a:p>
            <a:pPr marL="171450" indent="-171450">
              <a:buFont typeface="Wingdings" panose="05000000000000000000" pitchFamily="2" charset="2"/>
              <a:buChar char="§"/>
            </a:pPr>
            <a:r>
              <a:rPr lang="en-US" sz="1200" dirty="0" smtClean="0">
                <a:latin typeface="Century Gothic" panose="020B0502020202020204" pitchFamily="34" charset="0"/>
              </a:rPr>
              <a:t>First-class </a:t>
            </a:r>
            <a:r>
              <a:rPr lang="en-US" sz="1200" dirty="0">
                <a:latin typeface="Century Gothic" panose="020B0502020202020204" pitchFamily="34" charset="0"/>
              </a:rPr>
              <a:t>service</a:t>
            </a:r>
          </a:p>
          <a:p>
            <a:pPr marL="171450" indent="-171450">
              <a:buFont typeface="Wingdings" panose="05000000000000000000" pitchFamily="2" charset="2"/>
              <a:buChar char="§"/>
            </a:pPr>
            <a:r>
              <a:rPr lang="en-US" sz="1200" dirty="0" smtClean="0">
                <a:latin typeface="Century Gothic" panose="020B0502020202020204" pitchFamily="34" charset="0"/>
              </a:rPr>
              <a:t>Innovative </a:t>
            </a:r>
            <a:r>
              <a:rPr lang="en-US" sz="1200" dirty="0">
                <a:latin typeface="Century Gothic" panose="020B0502020202020204" pitchFamily="34" charset="0"/>
              </a:rPr>
              <a:t>investment solutions</a:t>
            </a:r>
          </a:p>
          <a:p>
            <a:endParaRPr lang="en-US" sz="1200" dirty="0">
              <a:latin typeface="Century Gothic" panose="020B0502020202020204" pitchFamily="34" charset="0"/>
            </a:endParaRPr>
          </a:p>
          <a:p>
            <a:r>
              <a:rPr lang="en-US" sz="1200" b="1" dirty="0" err="1">
                <a:latin typeface="Century Gothic" panose="020B0502020202020204" pitchFamily="34" charset="0"/>
              </a:rPr>
              <a:t>Middlechase</a:t>
            </a:r>
            <a:r>
              <a:rPr lang="en-US" sz="1200" dirty="0">
                <a:latin typeface="Century Gothic" panose="020B0502020202020204" pitchFamily="34" charset="0"/>
              </a:rPr>
              <a:t> is an award winning international property developer, specializing in emerging property income markets and is currently pioneering niche and iconic projects in Nigeria and Africa. </a:t>
            </a:r>
          </a:p>
          <a:p>
            <a:endParaRPr lang="en-US" sz="1200" dirty="0">
              <a:latin typeface="Century Gothic" panose="020B0502020202020204" pitchFamily="34" charset="0"/>
            </a:endParaRPr>
          </a:p>
          <a:p>
            <a:r>
              <a:rPr lang="en-US" sz="1200" dirty="0">
                <a:latin typeface="Century Gothic" panose="020B0502020202020204" pitchFamily="34" charset="0"/>
              </a:rPr>
              <a:t>The company has a proud history of over </a:t>
            </a:r>
            <a:r>
              <a:rPr lang="en-US" sz="1200" dirty="0" smtClean="0">
                <a:latin typeface="Century Gothic" panose="020B0502020202020204" pitchFamily="34" charset="0"/>
              </a:rPr>
              <a:t>9 </a:t>
            </a:r>
            <a:r>
              <a:rPr lang="en-US" sz="1200" dirty="0">
                <a:latin typeface="Century Gothic" panose="020B0502020202020204" pitchFamily="34" charset="0"/>
              </a:rPr>
              <a:t>years' experience and success, and continues to produce and develop bespoke property investments in some of the Nigeria's most desirable locations.</a:t>
            </a:r>
          </a:p>
          <a:p>
            <a:endParaRPr lang="en-US" sz="1200" dirty="0">
              <a:latin typeface="Century Gothic" panose="020B0502020202020204" pitchFamily="34" charset="0"/>
            </a:endParaRPr>
          </a:p>
          <a:p>
            <a:r>
              <a:rPr lang="en-US" sz="1200" dirty="0">
                <a:latin typeface="Century Gothic" panose="020B0502020202020204" pitchFamily="34" charset="0"/>
              </a:rPr>
              <a:t>With its expertise in emerging property income markets, </a:t>
            </a:r>
            <a:r>
              <a:rPr lang="en-US" sz="1200" b="1" dirty="0" err="1">
                <a:latin typeface="Century Gothic" panose="020B0502020202020204" pitchFamily="34" charset="0"/>
              </a:rPr>
              <a:t>Middlechase</a:t>
            </a:r>
            <a:r>
              <a:rPr lang="en-US" sz="1200" dirty="0">
                <a:latin typeface="Century Gothic" panose="020B0502020202020204" pitchFamily="34" charset="0"/>
              </a:rPr>
              <a:t> has recognized the unparalleled investment opportunities in Nigeria and Africa, and is proud to offer clients innovative off-plan properties in these sought-after regions, as well as unrivalled investment services and pioneering products.</a:t>
            </a:r>
          </a:p>
          <a:p>
            <a:endParaRPr lang="en-US" sz="1200" dirty="0">
              <a:latin typeface="Century Gothic" panose="020B0502020202020204" pitchFamily="34" charset="0"/>
            </a:endParaRPr>
          </a:p>
          <a:p>
            <a:r>
              <a:rPr lang="en-US" sz="1200" dirty="0">
                <a:latin typeface="Century Gothic" panose="020B0502020202020204" pitchFamily="34" charset="0"/>
              </a:rPr>
              <a:t>With a passion for excellence and a commitment to affordable luxury development in all areas of construction, design, finish and service, </a:t>
            </a:r>
            <a:r>
              <a:rPr lang="en-US" sz="1200" b="1" dirty="0" err="1">
                <a:latin typeface="Century Gothic" panose="020B0502020202020204" pitchFamily="34" charset="0"/>
              </a:rPr>
              <a:t>Middlechase</a:t>
            </a:r>
            <a:r>
              <a:rPr lang="en-US" sz="1200" dirty="0">
                <a:latin typeface="Century Gothic" panose="020B0502020202020204" pitchFamily="34" charset="0"/>
              </a:rPr>
              <a:t> is leading the way for innovative and affordable property development in </a:t>
            </a:r>
            <a:r>
              <a:rPr lang="en-US" sz="1200" dirty="0" smtClean="0">
                <a:latin typeface="Century Gothic" panose="020B0502020202020204" pitchFamily="34" charset="0"/>
              </a:rPr>
              <a:t>Lagos, Port-Harcourt, </a:t>
            </a:r>
            <a:r>
              <a:rPr lang="en-US" sz="1200" dirty="0" err="1" smtClean="0">
                <a:latin typeface="Century Gothic" panose="020B0502020202020204" pitchFamily="34" charset="0"/>
              </a:rPr>
              <a:t>Calabar</a:t>
            </a:r>
            <a:r>
              <a:rPr lang="en-US" sz="1200" dirty="0" smtClean="0">
                <a:latin typeface="Century Gothic" panose="020B0502020202020204" pitchFamily="34" charset="0"/>
              </a:rPr>
              <a:t>, Abuja </a:t>
            </a:r>
            <a:r>
              <a:rPr lang="en-US" sz="1200" dirty="0">
                <a:latin typeface="Century Gothic" panose="020B0502020202020204" pitchFamily="34" charset="0"/>
              </a:rPr>
              <a:t>etc., providing its clients with luxury properties for a secure and profitable </a:t>
            </a:r>
            <a:r>
              <a:rPr lang="en-US" sz="1200" dirty="0" smtClean="0">
                <a:latin typeface="Century Gothic" panose="020B0502020202020204" pitchFamily="34" charset="0"/>
              </a:rPr>
              <a:t>investment</a:t>
            </a:r>
            <a:endParaRPr lang="en-US" sz="1200" dirty="0">
              <a:latin typeface="Century Gothic" panose="020B0502020202020204" pitchFamily="34"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27596" r="26511"/>
          <a:stretch/>
        </p:blipFill>
        <p:spPr>
          <a:xfrm>
            <a:off x="6439436" y="1015802"/>
            <a:ext cx="5585139" cy="5848942"/>
          </a:xfrm>
          <a:prstGeom prst="rect">
            <a:avLst/>
          </a:prstGeom>
        </p:spPr>
      </p:pic>
    </p:spTree>
    <p:extLst>
      <p:ext uri="{BB962C8B-B14F-4D97-AF65-F5344CB8AC3E}">
        <p14:creationId xmlns:p14="http://schemas.microsoft.com/office/powerpoint/2010/main" val="8811130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27522</TotalTime>
  <Words>2251</Words>
  <Application>Microsoft Office PowerPoint</Application>
  <PresentationFormat>Widescreen</PresentationFormat>
  <Paragraphs>507</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Adobe Gothic Std B</vt:lpstr>
      <vt:lpstr>Arial</vt:lpstr>
      <vt:lpstr>Calibri</vt:lpstr>
      <vt:lpstr>Calibri Light</vt:lpstr>
      <vt:lpstr>Century Gothic</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dc:creator>
  <cp:lastModifiedBy>JAMES .A ADEFUYE</cp:lastModifiedBy>
  <cp:revision>482</cp:revision>
  <dcterms:created xsi:type="dcterms:W3CDTF">2018-02-22T08:05:03Z</dcterms:created>
  <dcterms:modified xsi:type="dcterms:W3CDTF">2019-07-10T11:08:01Z</dcterms:modified>
</cp:coreProperties>
</file>